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6" r:id="rId2"/>
    <p:sldId id="261" r:id="rId3"/>
    <p:sldId id="408" r:id="rId4"/>
    <p:sldId id="414" r:id="rId5"/>
    <p:sldId id="413" r:id="rId6"/>
    <p:sldId id="410" r:id="rId7"/>
    <p:sldId id="427" r:id="rId8"/>
    <p:sldId id="428" r:id="rId9"/>
    <p:sldId id="429" r:id="rId10"/>
    <p:sldId id="430" r:id="rId11"/>
    <p:sldId id="431" r:id="rId12"/>
    <p:sldId id="432" r:id="rId13"/>
    <p:sldId id="433" r:id="rId14"/>
    <p:sldId id="434" r:id="rId15"/>
    <p:sldId id="435" r:id="rId16"/>
    <p:sldId id="436" r:id="rId17"/>
    <p:sldId id="364" r:id="rId18"/>
    <p:sldId id="366" r:id="rId19"/>
    <p:sldId id="415" r:id="rId20"/>
    <p:sldId id="416" r:id="rId21"/>
    <p:sldId id="417" r:id="rId22"/>
    <p:sldId id="418" r:id="rId23"/>
    <p:sldId id="372" r:id="rId24"/>
    <p:sldId id="419" r:id="rId25"/>
    <p:sldId id="318" r:id="rId26"/>
    <p:sldId id="421" r:id="rId27"/>
    <p:sldId id="422" r:id="rId28"/>
    <p:sldId id="437" r:id="rId29"/>
    <p:sldId id="438" r:id="rId30"/>
    <p:sldId id="423" r:id="rId31"/>
    <p:sldId id="424" r:id="rId32"/>
    <p:sldId id="439" r:id="rId33"/>
    <p:sldId id="425" r:id="rId34"/>
    <p:sldId id="426" r:id="rId35"/>
    <p:sldId id="420" r:id="rId36"/>
    <p:sldId id="303" r:id="rId37"/>
    <p:sldId id="302" r:id="rId38"/>
    <p:sldId id="309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/>
    <p:restoredTop sz="94694"/>
  </p:normalViewPr>
  <p:slideViewPr>
    <p:cSldViewPr snapToGrid="0">
      <p:cViewPr varScale="1">
        <p:scale>
          <a:sx n="98" d="100"/>
          <a:sy n="98" d="100"/>
        </p:scale>
        <p:origin x="216" y="688"/>
      </p:cViewPr>
      <p:guideLst/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</p:sldLst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37.xml"/><Relationship Id="rId3" Type="http://schemas.openxmlformats.org/officeDocument/2006/relationships/slide" Target="slides/slide8.xml"/><Relationship Id="rId7" Type="http://schemas.openxmlformats.org/officeDocument/2006/relationships/slide" Target="slides/slide36.xml"/><Relationship Id="rId2" Type="http://schemas.openxmlformats.org/officeDocument/2006/relationships/slide" Target="slides/slide7.xml"/><Relationship Id="rId1" Type="http://schemas.openxmlformats.org/officeDocument/2006/relationships/slide" Target="slides/slide2.xml"/><Relationship Id="rId6" Type="http://schemas.openxmlformats.org/officeDocument/2006/relationships/slide" Target="slides/slide25.xml"/><Relationship Id="rId5" Type="http://schemas.openxmlformats.org/officeDocument/2006/relationships/slide" Target="slides/slide13.xml"/><Relationship Id="rId4" Type="http://schemas.openxmlformats.org/officeDocument/2006/relationships/slide" Target="slides/slide12.xml"/><Relationship Id="rId9" Type="http://schemas.openxmlformats.org/officeDocument/2006/relationships/slide" Target="slides/slide3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2BF9DC-CE04-293A-DD97-1D3CAD8228B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5EF82C-6990-0BF1-5E94-DF1E9593DF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3DFFC6-3485-6F4B-B0C8-0BD8D1CED85A}" type="datetimeFigureOut">
              <a:rPr lang="en-US" smtClean="0"/>
              <a:t>5/24/24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8F7DBF-9BC2-5300-69DC-73BFDDFF86B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A61BD2-1E31-7570-5A7B-8DF79C6F0F7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ED5ED7-E605-C44F-851D-BEA4A9A80D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1318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png>
</file>

<file path=ppt/media/image16.png>
</file>

<file path=ppt/media/image17.sv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C0B64E-560B-6E4A-9F32-25CAC0C996EC}" type="datetimeFigureOut">
              <a:rPr lang="en-US" smtClean="0"/>
              <a:t>5/24/24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015CE9-68CE-CE4C-B65E-995A07F53F5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16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740A8C00-D54C-A0DB-2E59-595B3C5355F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50621B1-2756-D646-96C1-8F7AE43CD1F1}" type="slidenum">
              <a:rPr lang="en-GB" altLang="en-US"/>
              <a:pPr/>
              <a:t>2</a:t>
            </a:fld>
            <a:endParaRPr lang="en-GB" altLang="en-US"/>
          </a:p>
        </p:txBody>
      </p:sp>
      <p:sp>
        <p:nvSpPr>
          <p:cNvPr id="43010" name="Rectangle 2">
            <a:extLst>
              <a:ext uri="{FF2B5EF4-FFF2-40B4-BE49-F238E27FC236}">
                <a16:creationId xmlns:a16="http://schemas.microsoft.com/office/drawing/2014/main" id="{93149B75-B494-5C45-543C-E5C1D8C496F2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72DDA908-676D-7C27-3C93-6AD388F28642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96A9E74-C402-C4BD-40C2-146A443F6E4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0A30478-B797-1540-A476-B1FD438D418F}" type="slidenum">
              <a:rPr lang="en-GB" altLang="en-US"/>
              <a:pPr/>
              <a:t>30</a:t>
            </a:fld>
            <a:endParaRPr lang="en-GB" altLang="en-US"/>
          </a:p>
        </p:txBody>
      </p:sp>
      <p:sp>
        <p:nvSpPr>
          <p:cNvPr id="299010" name="Rectangle 2">
            <a:extLst>
              <a:ext uri="{FF2B5EF4-FFF2-40B4-BE49-F238E27FC236}">
                <a16:creationId xmlns:a16="http://schemas.microsoft.com/office/drawing/2014/main" id="{0353E9B4-3885-F61F-AF66-D800A74B3E4D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9011" name="Rectangle 3">
            <a:extLst>
              <a:ext uri="{FF2B5EF4-FFF2-40B4-BE49-F238E27FC236}">
                <a16:creationId xmlns:a16="http://schemas.microsoft.com/office/drawing/2014/main" id="{A0B78700-8C06-8C50-BEA7-99E3C77BECB6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fi-FI" altLang="en-US"/>
              <a:t>Testijaksot, testitapaukset?</a:t>
            </a:r>
          </a:p>
          <a:p>
            <a:r>
              <a:rPr lang="fi-FI" altLang="en-US"/>
              <a:t>Ympäristöt</a:t>
            </a:r>
            <a:endParaRPr lang="en-GB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AA5EB58C-5333-9D4A-E94B-5F91EBB6182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D962CCD-CA39-5149-AF81-07FE80699060}" type="slidenum">
              <a:rPr lang="en-GB" altLang="en-US"/>
              <a:pPr/>
              <a:t>36</a:t>
            </a:fld>
            <a:endParaRPr lang="en-GB" altLang="en-US"/>
          </a:p>
        </p:txBody>
      </p:sp>
      <p:sp>
        <p:nvSpPr>
          <p:cNvPr id="95234" name="Rectangle 2">
            <a:extLst>
              <a:ext uri="{FF2B5EF4-FFF2-40B4-BE49-F238E27FC236}">
                <a16:creationId xmlns:a16="http://schemas.microsoft.com/office/drawing/2014/main" id="{45569DA5-9DF9-FB3D-898C-4E1F183350AC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95235" name="Rectangle 3">
            <a:extLst>
              <a:ext uri="{FF2B5EF4-FFF2-40B4-BE49-F238E27FC236}">
                <a16:creationId xmlns:a16="http://schemas.microsoft.com/office/drawing/2014/main" id="{883B8AD3-7C13-7F71-ABE9-7BF3EB9CECE7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753D267D-3F34-8489-ABD1-5554B3A97A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195E4DE-DA65-7E47-BECC-EDCB98C49312}" type="slidenum">
              <a:rPr lang="en-GB" altLang="en-US"/>
              <a:pPr/>
              <a:t>7</a:t>
            </a:fld>
            <a:endParaRPr lang="en-GB" altLang="en-US"/>
          </a:p>
        </p:txBody>
      </p:sp>
      <p:sp>
        <p:nvSpPr>
          <p:cNvPr id="304130" name="Rectangle 2">
            <a:extLst>
              <a:ext uri="{FF2B5EF4-FFF2-40B4-BE49-F238E27FC236}">
                <a16:creationId xmlns:a16="http://schemas.microsoft.com/office/drawing/2014/main" id="{2E33FE7B-6566-00DA-0E60-672C3C8D3400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4131" name="Rectangle 3">
            <a:extLst>
              <a:ext uri="{FF2B5EF4-FFF2-40B4-BE49-F238E27FC236}">
                <a16:creationId xmlns:a16="http://schemas.microsoft.com/office/drawing/2014/main" id="{EBCAA85F-4182-EE20-1BAB-6BAA880608C7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Char char="•"/>
            </a:pPr>
            <a:r>
              <a:rPr lang="en-US" altLang="en-US"/>
              <a:t>Suunnitelmassa strategisia elementtejä</a:t>
            </a:r>
          </a:p>
          <a:p>
            <a:pPr>
              <a:buFontTx/>
              <a:buChar char="•"/>
            </a:pPr>
            <a:r>
              <a:rPr lang="en-US" altLang="en-US"/>
              <a:t>Testitapaus ja –automaatioarkkitehtuuri ovat keskeisiä käsitteitä</a:t>
            </a:r>
          </a:p>
          <a:p>
            <a:pPr lvl="1">
              <a:buFontTx/>
              <a:buChar char="•"/>
            </a:pPr>
            <a:r>
              <a:rPr lang="en-US" altLang="en-US"/>
              <a:t>Vaikeita käsittää</a:t>
            </a:r>
          </a:p>
          <a:p>
            <a:pPr lvl="1">
              <a:buFontTx/>
              <a:buChar char="•"/>
            </a:pPr>
            <a:r>
              <a:rPr lang="en-US" altLang="en-US"/>
              <a:t>Hankala rakentaa perinteisestä yksittäistestitapaus-ajattelusta käsin</a:t>
            </a:r>
          </a:p>
          <a:p>
            <a:endParaRPr lang="fi-FI" altLang="en-US"/>
          </a:p>
          <a:p>
            <a:r>
              <a:rPr lang="fi-FI" altLang="en-US"/>
              <a:t>pois</a:t>
            </a:r>
          </a:p>
          <a:p>
            <a:r>
              <a:rPr lang="fi-FI" altLang="en-US"/>
              <a:t>Testauksen materiaali</a:t>
            </a:r>
          </a:p>
          <a:p>
            <a:pPr lvl="1"/>
            <a:r>
              <a:rPr lang="fi-FI" altLang="en-US"/>
              <a:t>Toimitetaanko tuotteen mukana / ohjaa pienen tiimin toimintaa</a:t>
            </a:r>
          </a:p>
          <a:p>
            <a:pPr lvl="1"/>
            <a:r>
              <a:rPr lang="fi-FI" altLang="en-US"/>
              <a:t>Miksi materiaali on niin kuin on</a:t>
            </a:r>
          </a:p>
          <a:p>
            <a:pPr lvl="1"/>
            <a:r>
              <a:rPr lang="fi-FI" altLang="en-US"/>
              <a:t>Kaikkeen liittyy omat vaatimuksensa</a:t>
            </a:r>
          </a:p>
          <a:p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912598A-0076-3BCF-EECB-CBDAA2197F9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A45D8ED-6633-1B49-89FF-B015A3FA43A3}" type="slidenum">
              <a:rPr lang="en-GB" altLang="en-US"/>
              <a:pPr/>
              <a:t>11</a:t>
            </a:fld>
            <a:endParaRPr lang="en-GB" altLang="en-US"/>
          </a:p>
        </p:txBody>
      </p:sp>
      <p:sp>
        <p:nvSpPr>
          <p:cNvPr id="309250" name="Rectangle 2">
            <a:extLst>
              <a:ext uri="{FF2B5EF4-FFF2-40B4-BE49-F238E27FC236}">
                <a16:creationId xmlns:a16="http://schemas.microsoft.com/office/drawing/2014/main" id="{A9C68D09-D292-3A81-6788-97A5A92B3C50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09251" name="Rectangle 3">
            <a:extLst>
              <a:ext uri="{FF2B5EF4-FFF2-40B4-BE49-F238E27FC236}">
                <a16:creationId xmlns:a16="http://schemas.microsoft.com/office/drawing/2014/main" id="{2E6A4C83-DD58-E0E8-E080-2C20B1492533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fi-FI" altLang="en-US"/>
              <a:t>Kuormitustestauksen tyyppejä:</a:t>
            </a:r>
          </a:p>
          <a:p>
            <a:pPr lvl="1"/>
            <a:r>
              <a:rPr lang="fi-FI" altLang="en-US"/>
              <a:t>Rinnakkaisuustestaus</a:t>
            </a:r>
          </a:p>
          <a:p>
            <a:pPr lvl="1"/>
            <a:r>
              <a:rPr lang="fi-FI" altLang="en-US"/>
              <a:t>Tietomäärätestaus</a:t>
            </a:r>
          </a:p>
          <a:p>
            <a:pPr lvl="1"/>
            <a:r>
              <a:rPr lang="fi-FI" altLang="en-US"/>
              <a:t>Rasitustestaus</a:t>
            </a:r>
          </a:p>
          <a:p>
            <a:pPr lvl="1"/>
            <a:r>
              <a:rPr lang="fi-FI" altLang="en-US"/>
              <a:t>Luotettavuustestaus</a:t>
            </a:r>
          </a:p>
          <a:p>
            <a:pPr lvl="1"/>
            <a:r>
              <a:rPr lang="fi-FI" altLang="en-US"/>
              <a:t>Vasteaikatestaus</a:t>
            </a:r>
          </a:p>
          <a:p>
            <a:pPr lvl="1"/>
            <a:r>
              <a:rPr lang="fi-FI" altLang="en-US"/>
              <a:t>Kuormitustestausta kutsutaan myös suorituskykytestaukseksi</a:t>
            </a:r>
            <a:endParaRPr lang="en-GB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059D6041-250F-6641-29C6-3A7DFF43C93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4133E32-C9FA-6A43-B2A1-5E2EE4B1B3B2}" type="slidenum">
              <a:rPr lang="en-GB" altLang="en-US"/>
              <a:pPr/>
              <a:t>12</a:t>
            </a:fld>
            <a:endParaRPr lang="en-GB" altLang="en-US"/>
          </a:p>
        </p:txBody>
      </p:sp>
      <p:sp>
        <p:nvSpPr>
          <p:cNvPr id="311298" name="Rectangle 2">
            <a:extLst>
              <a:ext uri="{FF2B5EF4-FFF2-40B4-BE49-F238E27FC236}">
                <a16:creationId xmlns:a16="http://schemas.microsoft.com/office/drawing/2014/main" id="{B487558B-4760-1E38-3215-FC38B71EF9A0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1299" name="Rectangle 3">
            <a:extLst>
              <a:ext uri="{FF2B5EF4-FFF2-40B4-BE49-F238E27FC236}">
                <a16:creationId xmlns:a16="http://schemas.microsoft.com/office/drawing/2014/main" id="{4D6505D0-0885-7DAF-49CB-FBFD2CFDA393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fi-FI" altLang="en-US"/>
              <a:t>laatikot – vaiheita</a:t>
            </a:r>
          </a:p>
          <a:p>
            <a:r>
              <a:rPr lang="fi-FI" altLang="en-US"/>
              <a:t>vaaleat laatikot – jaettuja vaiheita</a:t>
            </a:r>
          </a:p>
          <a:p>
            <a:r>
              <a:rPr lang="fi-FI" altLang="en-US"/>
              <a:t>pallo – testauksen suunnitteluvaihe</a:t>
            </a:r>
          </a:p>
          <a:p>
            <a:r>
              <a:rPr lang="fi-FI" altLang="en-US"/>
              <a:t>tähti – esim. suorituskykytestaus integrointitestauksessa ja varmistukset osana vielä hyväksymistestauksen suoritusta</a:t>
            </a:r>
          </a:p>
          <a:p>
            <a:endParaRPr lang="fi-FI" altLang="en-US"/>
          </a:p>
          <a:p>
            <a:r>
              <a:rPr lang="fi-FI" altLang="en-US"/>
              <a:t>Korosta että taso yleensä eniten kuitenkin viittaa vastuun kohdistamiseen tiettyyn ryhmään ihmisiä – tapa allokoida resursseja tavoitteisiin ryhmitellen. </a:t>
            </a:r>
            <a:endParaRPr lang="en-GB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220FBD5B-4E29-2E7D-2256-88666DF4FD3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27C8CC6-BE83-0E4E-8929-3564830BA52A}" type="slidenum">
              <a:rPr lang="en-GB" altLang="en-US"/>
              <a:pPr/>
              <a:t>18</a:t>
            </a:fld>
            <a:endParaRPr lang="en-GB" altLang="en-US"/>
          </a:p>
        </p:txBody>
      </p:sp>
      <p:sp>
        <p:nvSpPr>
          <p:cNvPr id="215042" name="Rectangle 2">
            <a:extLst>
              <a:ext uri="{FF2B5EF4-FFF2-40B4-BE49-F238E27FC236}">
                <a16:creationId xmlns:a16="http://schemas.microsoft.com/office/drawing/2014/main" id="{1558FEDA-7B58-0147-2C24-E0C16A4B07BA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15043" name="Rectangle 3">
            <a:extLst>
              <a:ext uri="{FF2B5EF4-FFF2-40B4-BE49-F238E27FC236}">
                <a16:creationId xmlns:a16="http://schemas.microsoft.com/office/drawing/2014/main" id="{5A6F1F5A-0C5E-7A9C-3ACF-F8DED915573D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en-US" altLang="en-US"/>
              <a:t>Different test strategy for different phases in product lifecycle</a:t>
            </a:r>
          </a:p>
          <a:p>
            <a:pPr lvl="1"/>
            <a:r>
              <a:rPr lang="en-US" altLang="en-US"/>
              <a:t>New development vs. maintenance</a:t>
            </a:r>
            <a:endParaRPr lang="en-GB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E5C949F8-7100-61FC-618D-B4287046258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986D690-5597-DD43-9F0C-45A797EAA69D}" type="slidenum">
              <a:rPr lang="en-GB" altLang="en-US"/>
              <a:pPr/>
              <a:t>20</a:t>
            </a:fld>
            <a:endParaRPr lang="en-GB" altLang="en-US"/>
          </a:p>
        </p:txBody>
      </p:sp>
      <p:sp>
        <p:nvSpPr>
          <p:cNvPr id="287746" name="Rectangle 2">
            <a:extLst>
              <a:ext uri="{FF2B5EF4-FFF2-40B4-BE49-F238E27FC236}">
                <a16:creationId xmlns:a16="http://schemas.microsoft.com/office/drawing/2014/main" id="{12A76E6B-3D4E-DB99-D72E-CE20D2E7099F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7747" name="Rectangle 3">
            <a:extLst>
              <a:ext uri="{FF2B5EF4-FFF2-40B4-BE49-F238E27FC236}">
                <a16:creationId xmlns:a16="http://schemas.microsoft.com/office/drawing/2014/main" id="{EBAD4390-E5A7-A896-C53C-C84845B8D7D0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>
              <a:buFontTx/>
              <a:buChar char="•"/>
            </a:pPr>
            <a:r>
              <a:rPr lang="fi-FI" altLang="en-US"/>
              <a:t>Mukailtu TMapista</a:t>
            </a:r>
            <a:endParaRPr lang="en-GB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689D45A5-59BE-72AE-FACD-47EDBEA9DD6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A9CDBCD-D2CB-BF48-BE1E-17C599E8C301}" type="slidenum">
              <a:rPr lang="en-GB" altLang="en-US"/>
              <a:pPr/>
              <a:t>21</a:t>
            </a:fld>
            <a:endParaRPr lang="en-GB" altLang="en-US"/>
          </a:p>
        </p:txBody>
      </p:sp>
      <p:sp>
        <p:nvSpPr>
          <p:cNvPr id="289794" name="Rectangle 2">
            <a:extLst>
              <a:ext uri="{FF2B5EF4-FFF2-40B4-BE49-F238E27FC236}">
                <a16:creationId xmlns:a16="http://schemas.microsoft.com/office/drawing/2014/main" id="{265AEDC3-8AA1-77D9-2580-FCE4843E43B8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9795" name="Rectangle 3">
            <a:extLst>
              <a:ext uri="{FF2B5EF4-FFF2-40B4-BE49-F238E27FC236}">
                <a16:creationId xmlns:a16="http://schemas.microsoft.com/office/drawing/2014/main" id="{5374E2D9-6B62-385E-E759-D0BC106A4F51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fi-FI" altLang="en-US"/>
              <a:t>yleistestaussuunnitelm = master test plan</a:t>
            </a:r>
            <a:endParaRPr lang="en-GB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6AD972D-62EF-2787-112C-95D1303B4D5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D38AE0C-A3A6-8045-BC6B-1F5CC21296BD}" type="slidenum">
              <a:rPr lang="en-GB" altLang="en-US"/>
              <a:pPr/>
              <a:t>22</a:t>
            </a:fld>
            <a:endParaRPr lang="en-GB" altLang="en-US"/>
          </a:p>
        </p:txBody>
      </p:sp>
      <p:sp>
        <p:nvSpPr>
          <p:cNvPr id="291842" name="Rectangle 2">
            <a:extLst>
              <a:ext uri="{FF2B5EF4-FFF2-40B4-BE49-F238E27FC236}">
                <a16:creationId xmlns:a16="http://schemas.microsoft.com/office/drawing/2014/main" id="{7ABC50D1-E3A9-3FA1-0A60-87B50DF4D8B0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1843" name="Rectangle 3">
            <a:extLst>
              <a:ext uri="{FF2B5EF4-FFF2-40B4-BE49-F238E27FC236}">
                <a16:creationId xmlns:a16="http://schemas.microsoft.com/office/drawing/2014/main" id="{B23ECDFD-BC98-9A64-3F02-9B5F6BC0D017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fi-FI" altLang="en-US"/>
              <a:t>strategia – toiveita siitä miten testausta viedä eteenpäin</a:t>
            </a:r>
          </a:p>
          <a:p>
            <a:r>
              <a:rPr lang="fi-FI" altLang="en-US"/>
              <a:t>prosessi kuvaa enemmän toimintoja</a:t>
            </a:r>
          </a:p>
          <a:p>
            <a:r>
              <a:rPr lang="fi-FI" altLang="en-US"/>
              <a:t>organisaation valinnat välineistä ja tekniikoista kuuluvat strategiaan</a:t>
            </a:r>
          </a:p>
          <a:p>
            <a:r>
              <a:rPr lang="fi-FI" altLang="en-US"/>
              <a:t>prosessissa vaan käytetään</a:t>
            </a:r>
          </a:p>
          <a:p>
            <a:r>
              <a:rPr lang="fi-FI" altLang="en-US"/>
              <a:t>testausprosessi osana strategiaa – prosessi varioituu, näin me näitä asioita halutaan tehdä</a:t>
            </a:r>
          </a:p>
          <a:p>
            <a:endParaRPr lang="fi-FI" altLang="en-US"/>
          </a:p>
          <a:p>
            <a:r>
              <a:rPr lang="fi-FI" altLang="en-US"/>
              <a:t>yli kymmenen sivun strategiaa ei enää käytetä; 20-30 sivua kuitenkin tarvitaan</a:t>
            </a:r>
          </a:p>
          <a:p>
            <a:r>
              <a:rPr lang="fi-FI" altLang="en-US"/>
              <a:t>ehkä strategia ohjaa vain ohjeiden tekijää, eikä ole kaikkien luettava perusdokkari</a:t>
            </a:r>
          </a:p>
          <a:p>
            <a:endParaRPr lang="fi-FI" altLang="en-US"/>
          </a:p>
          <a:p>
            <a:r>
              <a:rPr lang="fi-FI" altLang="en-US"/>
              <a:t>ulkopuolisten testien vaatimukset (esim. tärinätestit) pitäisi määrittää jo strategiassa</a:t>
            </a:r>
          </a:p>
          <a:p>
            <a:endParaRPr lang="en-GB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93F82100-3C4A-AA8E-5D68-82533524790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3C012AD-DF41-9241-BF69-17AD4AFB825F}" type="slidenum">
              <a:rPr lang="en-GB" altLang="en-US"/>
              <a:pPr/>
              <a:t>24</a:t>
            </a:fld>
            <a:endParaRPr lang="en-GB" altLang="en-US"/>
          </a:p>
        </p:txBody>
      </p:sp>
      <p:sp>
        <p:nvSpPr>
          <p:cNvPr id="293890" name="Rectangle 2">
            <a:extLst>
              <a:ext uri="{FF2B5EF4-FFF2-40B4-BE49-F238E27FC236}">
                <a16:creationId xmlns:a16="http://schemas.microsoft.com/office/drawing/2014/main" id="{F26407AD-A550-D14F-0347-C4B201DC897E}"/>
              </a:ext>
            </a:extLst>
          </p:cNvPr>
          <p:cNvSpPr>
            <a:spLocks noChangeArrowheads="1" noTextEdit="1"/>
          </p:cNvSpPr>
          <p:nvPr>
            <p:ph type="sldImg"/>
          </p:nvPr>
        </p:nvSpPr>
        <p:spPr bwMode="auto">
          <a:xfrm>
            <a:off x="911225" y="742950"/>
            <a:ext cx="4951413" cy="371316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3891" name="Rectangle 3">
            <a:extLst>
              <a:ext uri="{FF2B5EF4-FFF2-40B4-BE49-F238E27FC236}">
                <a16:creationId xmlns:a16="http://schemas.microsoft.com/office/drawing/2014/main" id="{2A7ED81B-32EC-4AFF-D7EB-6284904C21A4}"/>
              </a:ext>
            </a:extLst>
          </p:cNvPr>
          <p:cNvSpPr>
            <a:spLocks noChangeArrowheads="1"/>
          </p:cNvSpPr>
          <p:nvPr>
            <p:ph type="body" idx="1"/>
          </p:nvPr>
        </p:nvSpPr>
        <p:spPr bwMode="auto">
          <a:xfrm>
            <a:off x="903288" y="4703763"/>
            <a:ext cx="4965700" cy="4456112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r>
              <a:rPr lang="fi-FI" altLang="en-US"/>
              <a:t>Projektitason ”testausstrategia”. Oleellisesti tilanne yksittäisen projektin kannalta, määritellään tyypillisesti osaksi testaussuunnitelmia.</a:t>
            </a:r>
          </a:p>
          <a:p>
            <a:endParaRPr lang="fi-FI" altLang="en-US"/>
          </a:p>
          <a:p>
            <a:r>
              <a:rPr lang="fi-FI" altLang="en-US"/>
              <a:t>Priorisointi, valintakriteerit testauskierroksille</a:t>
            </a:r>
            <a:endParaRPr lang="en-GB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hyperlink" Target="http://creativecommons.org/licenses/by/4.0/?ref=chooser-v1" TargetMode="External"/><Relationship Id="rId3" Type="http://schemas.openxmlformats.org/officeDocument/2006/relationships/image" Target="../media/image2.PNG"/><Relationship Id="rId7" Type="http://schemas.openxmlformats.org/officeDocument/2006/relationships/hyperlink" Target="https://maaretp.com/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png"/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jpeg"/><Relationship Id="rId11" Type="http://schemas.openxmlformats.org/officeDocument/2006/relationships/image" Target="../media/image14.jpeg"/><Relationship Id="rId5" Type="http://schemas.openxmlformats.org/officeDocument/2006/relationships/image" Target="../media/image7.png"/><Relationship Id="rId15" Type="http://schemas.openxmlformats.org/officeDocument/2006/relationships/image" Target="../media/image18.jpeg"/><Relationship Id="rId10" Type="http://schemas.openxmlformats.org/officeDocument/2006/relationships/image" Target="../media/image13.jpeg"/><Relationship Id="rId4" Type="http://schemas.openxmlformats.org/officeDocument/2006/relationships/image" Target="../media/image6.png"/><Relationship Id="rId9" Type="http://schemas.openxmlformats.org/officeDocument/2006/relationships/image" Target="../media/image12.jpeg"/><Relationship Id="rId14" Type="http://schemas.openxmlformats.org/officeDocument/2006/relationships/image" Target="../media/image17.sv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 descr="Pink smoke on a black background&#10;&#10;Description automatically generated">
            <a:extLst>
              <a:ext uri="{FF2B5EF4-FFF2-40B4-BE49-F238E27FC236}">
                <a16:creationId xmlns:a16="http://schemas.microsoft.com/office/drawing/2014/main" id="{38DC0145-21D8-0D70-FE2A-42A62D93B0F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515652" y="515653"/>
            <a:ext cx="6857999" cy="5826691"/>
          </a:xfrm>
          <a:prstGeom prst="rect">
            <a:avLst/>
          </a:prstGeom>
        </p:spPr>
      </p:pic>
      <p:pic>
        <p:nvPicPr>
          <p:cNvPr id="26" name="Picture 25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2895069A-0ACD-82E2-7CED-9900F910EDE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4419600" y="990341"/>
            <a:ext cx="7772400" cy="58266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97649B9-FF4E-7F65-B498-218B49AFE2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56451" y="1828038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0060C4-4E77-C41A-F920-0339ADD7B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56451" y="4307713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8" name="Picture 7" descr="A pink text on a black background&#10;&#10;Description automatically generated">
            <a:extLst>
              <a:ext uri="{FF2B5EF4-FFF2-40B4-BE49-F238E27FC236}">
                <a16:creationId xmlns:a16="http://schemas.microsoft.com/office/drawing/2014/main" id="{9A2F010A-DDBE-6F36-45D4-C265EF54953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9452" y="0"/>
            <a:ext cx="4114800" cy="199124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688452-0C6A-990C-3A1B-F8E05E09CD8A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840948" y="1717176"/>
            <a:ext cx="1930400" cy="6096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AF2AB3-4186-9B64-9C56-E04DFCE372B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885" y="6213543"/>
            <a:ext cx="1537363" cy="53788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FF81385-EABA-BFA6-A974-FF95911DECB5}"/>
              </a:ext>
            </a:extLst>
          </p:cNvPr>
          <p:cNvSpPr/>
          <p:nvPr userDrawn="1"/>
        </p:nvSpPr>
        <p:spPr>
          <a:xfrm>
            <a:off x="1701248" y="6331598"/>
            <a:ext cx="428933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by </a:t>
            </a:r>
            <a:r>
              <a:rPr lang="en-US" sz="1600" dirty="0"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Maaret Pyhäjärvi</a:t>
            </a:r>
            <a:r>
              <a:rPr lang="en-US" sz="1600" dirty="0"/>
              <a:t> is licensed under </a:t>
            </a:r>
            <a:r>
              <a:rPr lang="en-US" sz="1600" dirty="0"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 4.0</a:t>
            </a:r>
            <a:endParaRPr lang="en-US" sz="1600" dirty="0"/>
          </a:p>
        </p:txBody>
      </p:sp>
      <p:pic>
        <p:nvPicPr>
          <p:cNvPr id="29" name="Picture 28" descr="Logo&#10;&#10;Description automatically generated">
            <a:extLst>
              <a:ext uri="{FF2B5EF4-FFF2-40B4-BE49-F238E27FC236}">
                <a16:creationId xmlns:a16="http://schemas.microsoft.com/office/drawing/2014/main" id="{840288AF-7056-AD54-CD09-BFB34F21C87B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9A172FFF-BDF2-A3CD-FC33-FCC9425767A2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31" name="Picture 2">
            <a:extLst>
              <a:ext uri="{FF2B5EF4-FFF2-40B4-BE49-F238E27FC236}">
                <a16:creationId xmlns:a16="http://schemas.microsoft.com/office/drawing/2014/main" id="{A06611A0-39CA-B03E-0279-D4384C712BA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5EC66586-A665-8021-C5D5-92E3DFCEE8CC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8395578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EAB8D-9C85-5B57-5244-88BED49F4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84B22-FADC-C2C7-A205-5AA90FC95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362200"/>
            <a:ext cx="5232400" cy="3733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C67E21-826F-4AD4-64AB-846100CC9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54800" y="2362200"/>
            <a:ext cx="5232400" cy="3733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7A973B-816C-54A5-C152-D4BAC63986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07BF85-9DF6-920F-47BA-A9DEAF26F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77631F-1835-BB14-93C7-9B3203340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C319EC-F8F7-E14C-A741-3DC4A8106753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2321099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9E395-DFBA-4D7B-E24F-0E28B9C50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A7322BE7-8566-01AD-E26E-A96CC941C0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00EE4AB-C295-0484-A1C7-4AEFE95B6203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3CD8EB03-7838-95F5-38CD-78C11045C4D5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689159-045B-780E-F619-C0415A4B14BF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962183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CA5CC67E-78F5-87D0-CD42-6F2F59CFBA3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5816F13-9865-DC10-3A2D-B0BB6A3E340F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1B8E12E1-70F3-54AA-564C-6673CD9941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7771B83-213D-7FAD-47C6-D9E667DA5E8E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530580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nk smoke on a black background&#10;&#10;Description automatically generated">
            <a:extLst>
              <a:ext uri="{FF2B5EF4-FFF2-40B4-BE49-F238E27FC236}">
                <a16:creationId xmlns:a16="http://schemas.microsoft.com/office/drawing/2014/main" id="{7609F39C-A52A-EDBC-FDBB-C5A7BFF24287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-515652" y="515653"/>
            <a:ext cx="6857999" cy="5826691"/>
          </a:xfrm>
          <a:prstGeom prst="rect">
            <a:avLst/>
          </a:prstGeom>
        </p:spPr>
      </p:pic>
      <p:pic>
        <p:nvPicPr>
          <p:cNvPr id="3" name="Picture 2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191C3700-BB74-671B-10EC-B568FAE0E3C9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3"/>
          <a:stretch>
            <a:fillRect/>
          </a:stretch>
        </p:blipFill>
        <p:spPr>
          <a:xfrm rot="10800000">
            <a:off x="4419600" y="990341"/>
            <a:ext cx="7772400" cy="5826691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0F4AEB3A-0C2F-1E49-6BC7-3AFAB15F9ED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9A2976F-7336-869B-80A5-74CDA664AD69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3522EB12-7D70-DFDC-E29F-C7F13E5114C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B4B50A1-F500-5B09-3B9E-C9D84506BD6C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9191891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87FA5194-5911-CF44-2F68-BCAB192B3CF4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>
            <a:off x="3689253" y="-1644746"/>
            <a:ext cx="4813493" cy="12192000"/>
          </a:xfrm>
          <a:prstGeom prst="rect">
            <a:avLst/>
          </a:prstGeom>
        </p:spPr>
      </p:pic>
      <p:pic>
        <p:nvPicPr>
          <p:cNvPr id="9" name="Picture 8" descr="Logo&#10;&#10;Description automatically generated">
            <a:extLst>
              <a:ext uri="{FF2B5EF4-FFF2-40B4-BE49-F238E27FC236}">
                <a16:creationId xmlns:a16="http://schemas.microsoft.com/office/drawing/2014/main" id="{1A1005C4-56B7-4B8E-FED1-7750173854A4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0ABD7E5-83A0-0F30-80B4-A850E4AEBEE3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1E4473B-9DF6-E38C-F251-75F2E027CA84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703244D-BAA3-8DD6-2BD5-6C7D62DCFA42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3051236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nk smoke on a black background&#10;&#10;Description automatically generated">
            <a:extLst>
              <a:ext uri="{FF2B5EF4-FFF2-40B4-BE49-F238E27FC236}">
                <a16:creationId xmlns:a16="http://schemas.microsoft.com/office/drawing/2014/main" id="{6DFF832A-AF12-BBD6-DE86-60AE0797024A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68714" cy="6873458"/>
          </a:xfrm>
          <a:prstGeom prst="rect">
            <a:avLst/>
          </a:prstGeom>
        </p:spPr>
      </p:pic>
      <p:pic>
        <p:nvPicPr>
          <p:cNvPr id="7" name="Picture 6" descr="Logo&#10;&#10;Description automatically generated">
            <a:extLst>
              <a:ext uri="{FF2B5EF4-FFF2-40B4-BE49-F238E27FC236}">
                <a16:creationId xmlns:a16="http://schemas.microsoft.com/office/drawing/2014/main" id="{75C632C5-8A9A-59A4-62E7-DFBD26DBFE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5C1769-255C-FC94-1480-8052D90DE714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B63090FD-7FE2-763F-693D-E8738F06D0B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40028DA-E80B-B28D-C2A1-771595B45395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1045533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ink smoke on a black background&#10;&#10;Description automatically generated">
            <a:extLst>
              <a:ext uri="{FF2B5EF4-FFF2-40B4-BE49-F238E27FC236}">
                <a16:creationId xmlns:a16="http://schemas.microsoft.com/office/drawing/2014/main" id="{D50E49AD-8FC0-25FE-404E-C119D5FA99E8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1999" cy="5826690"/>
          </a:xfrm>
          <a:prstGeom prst="rect">
            <a:avLst/>
          </a:prstGeom>
        </p:spPr>
      </p:pic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2C48D417-56DA-11A5-A195-33F0B5B4552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EC0329B-93F7-3F5C-80A9-72276A1492F6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D9C49EB-6FA8-DCF2-7929-4361FD00505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01F1F48-C3C5-1DEA-5CD9-2049F267AA0B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</p:spTree>
    <p:extLst>
      <p:ext uri="{BB962C8B-B14F-4D97-AF65-F5344CB8AC3E}">
        <p14:creationId xmlns:p14="http://schemas.microsoft.com/office/powerpoint/2010/main" val="2061641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5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8F2C1A68-58A6-AA13-DB90-1CE2B36777B1}"/>
              </a:ext>
            </a:extLst>
          </p:cNvPr>
          <p:cNvGrpSpPr/>
          <p:nvPr userDrawn="1"/>
        </p:nvGrpSpPr>
        <p:grpSpPr>
          <a:xfrm>
            <a:off x="7202326" y="4712388"/>
            <a:ext cx="2374160" cy="1388162"/>
            <a:chOff x="89452" y="0"/>
            <a:chExt cx="4114800" cy="2326776"/>
          </a:xfrm>
        </p:grpSpPr>
        <p:pic>
          <p:nvPicPr>
            <p:cNvPr id="37" name="Picture 36" descr="A pink text on a black background&#10;&#10;Description automatically generated">
              <a:extLst>
                <a:ext uri="{FF2B5EF4-FFF2-40B4-BE49-F238E27FC236}">
                  <a16:creationId xmlns:a16="http://schemas.microsoft.com/office/drawing/2014/main" id="{C103B05D-C60F-A7C5-D6B0-5BD1DB03F9C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89452" y="0"/>
              <a:ext cx="4114800" cy="1991246"/>
            </a:xfrm>
            <a:prstGeom prst="rect">
              <a:avLst/>
            </a:prstGeom>
          </p:spPr>
        </p:pic>
        <p:pic>
          <p:nvPicPr>
            <p:cNvPr id="38" name="Picture 37">
              <a:extLst>
                <a:ext uri="{FF2B5EF4-FFF2-40B4-BE49-F238E27FC236}">
                  <a16:creationId xmlns:a16="http://schemas.microsoft.com/office/drawing/2014/main" id="{4B2EFA86-49CF-6848-4507-594B78E1174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1840948" y="1717176"/>
              <a:ext cx="1930400" cy="609600"/>
            </a:xfrm>
            <a:prstGeom prst="rect">
              <a:avLst/>
            </a:prstGeom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9F490730-33AA-CB3B-4F3F-BD451F160B3A}"/>
              </a:ext>
            </a:extLst>
          </p:cNvPr>
          <p:cNvSpPr/>
          <p:nvPr userDrawn="1"/>
        </p:nvSpPr>
        <p:spPr>
          <a:xfrm>
            <a:off x="9952155" y="88900"/>
            <a:ext cx="2094890" cy="5999023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glow rad="254000">
              <a:schemeClr val="accent2">
                <a:alpha val="40000"/>
              </a:schemeClr>
            </a:glo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ED95235-5C78-FF5B-FC1D-35724D7CB161}"/>
              </a:ext>
            </a:extLst>
          </p:cNvPr>
          <p:cNvSpPr/>
          <p:nvPr userDrawn="1"/>
        </p:nvSpPr>
        <p:spPr>
          <a:xfrm>
            <a:off x="3135247" y="1156666"/>
            <a:ext cx="6553815" cy="2404243"/>
          </a:xfrm>
          <a:prstGeom prst="rect">
            <a:avLst/>
          </a:prstGeom>
          <a:ln w="3175">
            <a:solidFill>
              <a:schemeClr val="tx1"/>
            </a:solidFill>
          </a:ln>
          <a:effectLst>
            <a:glow rad="254000">
              <a:schemeClr val="accent1">
                <a:alpha val="40000"/>
              </a:schemeClr>
            </a:glow>
          </a:effec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CA5CC67E-78F5-87D0-CD42-6F2F59CFBA3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01541" y="6375640"/>
            <a:ext cx="248673" cy="2669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95816F13-9865-DC10-3A2D-B0BB6A3E340F}"/>
              </a:ext>
            </a:extLst>
          </p:cNvPr>
          <p:cNvSpPr txBox="1"/>
          <p:nvPr userDrawn="1"/>
        </p:nvSpPr>
        <p:spPr>
          <a:xfrm>
            <a:off x="6768414" y="6359489"/>
            <a:ext cx="2808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https://www.linkedin.com/in/maaret/</a:t>
            </a: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1B8E12E1-70F3-54AA-564C-6673CD9941E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9477" y="6390235"/>
            <a:ext cx="258937" cy="243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7771B83-213D-7FAD-47C6-D9E667DA5E8E}"/>
              </a:ext>
            </a:extLst>
          </p:cNvPr>
          <p:cNvSpPr txBox="1"/>
          <p:nvPr userDrawn="1"/>
        </p:nvSpPr>
        <p:spPr>
          <a:xfrm>
            <a:off x="10077517" y="6346474"/>
            <a:ext cx="191249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@maaretp@mas.to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CDA35B-EE52-6C34-BF7F-DEA17AD861B5}"/>
              </a:ext>
            </a:extLst>
          </p:cNvPr>
          <p:cNvSpPr txBox="1"/>
          <p:nvPr userDrawn="1"/>
        </p:nvSpPr>
        <p:spPr>
          <a:xfrm>
            <a:off x="5696372" y="3778453"/>
            <a:ext cx="418223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Gill Sans MT" panose="020B0502020104020203" pitchFamily="34" charset="0"/>
              </a:rPr>
              <a:t>#PayToSpeak #TechVoices  </a:t>
            </a:r>
            <a:br>
              <a:rPr lang="en-US" sz="1200" dirty="0">
                <a:latin typeface="Gill Sans MT" panose="020B0502020104020203" pitchFamily="34" charset="0"/>
              </a:rPr>
            </a:br>
            <a:r>
              <a:rPr lang="en-US" sz="1200" dirty="0">
                <a:latin typeface="Gill Sans MT" panose="020B0502020104020203" pitchFamily="34" charset="0"/>
              </a:rPr>
              <a:t>#EnsembleTesting #EnsembleProgramming #StrongStylePairing  </a:t>
            </a:r>
            <a:br>
              <a:rPr lang="en-US" sz="1200" dirty="0">
                <a:latin typeface="Gill Sans MT" panose="020B0502020104020203" pitchFamily="34" charset="0"/>
              </a:rPr>
            </a:br>
            <a:r>
              <a:rPr lang="en-US" sz="1200" dirty="0">
                <a:latin typeface="Gill Sans MT" panose="020B0502020104020203" pitchFamily="34" charset="0"/>
              </a:rPr>
              <a:t>#ExploratoryTesting #TestAutomation</a:t>
            </a:r>
          </a:p>
          <a:p>
            <a:r>
              <a:rPr lang="en-US" sz="1200" dirty="0">
                <a:latin typeface="Gill Sans MT" panose="020B0502020104020203" pitchFamily="34" charset="0"/>
              </a:rPr>
              <a:t>#ModernAgile</a:t>
            </a:r>
          </a:p>
          <a:p>
            <a:r>
              <a:rPr lang="en-US" sz="1200" dirty="0">
                <a:latin typeface="Gill Sans MT" panose="020B0502020104020203" pitchFamily="34" charset="0"/>
              </a:rPr>
              <a:t>#ContemporaryExploratoryTesting</a:t>
            </a:r>
          </a:p>
        </p:txBody>
      </p:sp>
      <p:pic>
        <p:nvPicPr>
          <p:cNvPr id="8" name="Picture 7" descr="A close up of a person&#10;&#10;Description automatically generated">
            <a:extLst>
              <a:ext uri="{FF2B5EF4-FFF2-40B4-BE49-F238E27FC236}">
                <a16:creationId xmlns:a16="http://schemas.microsoft.com/office/drawing/2014/main" id="{923CFEEF-0D8C-58CA-38B5-60265EA9928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667" t="557" r="30917" b="-557"/>
          <a:stretch/>
        </p:blipFill>
        <p:spPr>
          <a:xfrm>
            <a:off x="395662" y="1219514"/>
            <a:ext cx="2438600" cy="2419539"/>
          </a:xfrm>
          <a:prstGeom prst="ellipse">
            <a:avLst/>
          </a:prstGeom>
          <a:ln>
            <a:noFill/>
          </a:ln>
          <a:effectLst>
            <a:glow>
              <a:schemeClr val="accent1">
                <a:alpha val="40000"/>
              </a:schemeClr>
            </a:glow>
            <a:softEdge rad="112500"/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2669EB6-F500-93BA-B256-B4C0A9335F91}"/>
              </a:ext>
            </a:extLst>
          </p:cNvPr>
          <p:cNvSpPr/>
          <p:nvPr userDrawn="1"/>
        </p:nvSpPr>
        <p:spPr>
          <a:xfrm>
            <a:off x="144956" y="268448"/>
            <a:ext cx="609012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dirty="0">
                <a:solidFill>
                  <a:schemeClr val="tx1"/>
                </a:solidFill>
                <a:latin typeface="KG No Matter What" panose="02000507000000020003" pitchFamily="2" charset="77"/>
                <a:ea typeface="KG Manhattan Script" charset="0"/>
                <a:cs typeface="KG Manhattan Script" charset="0"/>
              </a:rPr>
              <a:t>Maaret Pyhäjärvi </a:t>
            </a:r>
            <a:r>
              <a:rPr lang="en-US" dirty="0">
                <a:solidFill>
                  <a:schemeClr val="accent4"/>
                </a:solidFill>
                <a:latin typeface="KG No Matter What" panose="02000507000000020003" pitchFamily="2" charset="77"/>
                <a:ea typeface="KG Manhattan Script" charset="0"/>
                <a:cs typeface="KG Manhattan Script" charset="0"/>
              </a:rPr>
              <a:t>(from Finland)</a:t>
            </a:r>
            <a:endParaRPr lang="en-US" sz="4400" dirty="0">
              <a:solidFill>
                <a:schemeClr val="accent4"/>
              </a:solidFill>
              <a:latin typeface="KG No Matter What" panose="02000507000000020003" pitchFamily="2" charset="77"/>
              <a:ea typeface="KG Manhattan Script" charset="0"/>
              <a:cs typeface="KG Manhattan Script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03EEF5-326C-A892-943B-551DA0E3444C}"/>
              </a:ext>
            </a:extLst>
          </p:cNvPr>
          <p:cNvSpPr/>
          <p:nvPr userDrawn="1"/>
        </p:nvSpPr>
        <p:spPr>
          <a:xfrm>
            <a:off x="731333" y="4148931"/>
            <a:ext cx="405893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Email: maaret@iki.fi</a:t>
            </a:r>
          </a:p>
          <a:p>
            <a:r>
              <a:rPr lang="en-US" sz="2000" dirty="0"/>
              <a:t>Mastodon: @</a:t>
            </a:r>
            <a:r>
              <a:rPr lang="en-US" sz="2000" dirty="0" err="1"/>
              <a:t>maaretp@mas.to</a:t>
            </a:r>
            <a:br>
              <a:rPr lang="en-US" sz="2000" dirty="0"/>
            </a:br>
            <a:r>
              <a:rPr lang="en-US" sz="2000" dirty="0"/>
              <a:t>Web: maaretp.com</a:t>
            </a:r>
          </a:p>
          <a:p>
            <a:r>
              <a:rPr lang="en-US" sz="2000" dirty="0"/>
              <a:t>Blog: visible-quality.blogspot.fi</a:t>
            </a:r>
          </a:p>
          <a:p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(please connect with me through </a:t>
            </a:r>
            <a:b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Mastodon or LinkedIn)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173844CF-304F-1F63-0202-BE0D1816010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13846" y="186187"/>
            <a:ext cx="1275852" cy="1275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A55A0E6-7C75-07AA-5E7E-240840BC331B}"/>
              </a:ext>
            </a:extLst>
          </p:cNvPr>
          <p:cNvSpPr txBox="1"/>
          <p:nvPr userDrawn="1"/>
        </p:nvSpPr>
        <p:spPr>
          <a:xfrm>
            <a:off x="9805059" y="1467671"/>
            <a:ext cx="24507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/>
                </a:solidFill>
                <a:latin typeface="Gill Sans MT" panose="020B0502020104020203" pitchFamily="34" charset="0"/>
              </a:rPr>
              <a:t>https://exploratorytestingacademy.com</a:t>
            </a:r>
          </a:p>
        </p:txBody>
      </p:sp>
      <p:pic>
        <p:nvPicPr>
          <p:cNvPr id="19" name="Picture 4" descr="Software Testing Finland ry, non-profit">
            <a:extLst>
              <a:ext uri="{FF2B5EF4-FFF2-40B4-BE49-F238E27FC236}">
                <a16:creationId xmlns:a16="http://schemas.microsoft.com/office/drawing/2014/main" id="{84F2373A-E62F-409E-B996-522990508687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86"/>
          <a:stretch/>
        </p:blipFill>
        <p:spPr bwMode="auto">
          <a:xfrm>
            <a:off x="10413237" y="1775618"/>
            <a:ext cx="1278372" cy="1123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537331A-767E-70D5-8AC1-613308995FDB}"/>
              </a:ext>
            </a:extLst>
          </p:cNvPr>
          <p:cNvSpPr txBox="1"/>
          <p:nvPr userDrawn="1"/>
        </p:nvSpPr>
        <p:spPr>
          <a:xfrm>
            <a:off x="9783649" y="2921910"/>
            <a:ext cx="24507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Ohjelmistotestaus </a:t>
            </a:r>
            <a:r>
              <a:rPr lang="en-US" sz="1100" dirty="0" err="1">
                <a:solidFill>
                  <a:schemeClr val="bg1"/>
                </a:solidFill>
                <a:latin typeface="Gill Sans MT" panose="020B0502020104020203" pitchFamily="34" charset="0"/>
              </a:rPr>
              <a:t>ry</a:t>
            </a:r>
            <a:endParaRPr lang="en-US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21" name="Picture 6" descr="Techvoices - diversity in conference speaking">
            <a:extLst>
              <a:ext uri="{FF2B5EF4-FFF2-40B4-BE49-F238E27FC236}">
                <a16:creationId xmlns:a16="http://schemas.microsoft.com/office/drawing/2014/main" id="{B2C1722E-A406-6745-05C3-BA7275352BC5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29" t="3695" r="7583" b="16779"/>
          <a:stretch/>
        </p:blipFill>
        <p:spPr bwMode="auto">
          <a:xfrm>
            <a:off x="10413237" y="3271340"/>
            <a:ext cx="1276461" cy="1152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A0A0580-4D6F-713B-EC63-525A029B9F24}"/>
              </a:ext>
            </a:extLst>
          </p:cNvPr>
          <p:cNvSpPr txBox="1"/>
          <p:nvPr userDrawn="1"/>
        </p:nvSpPr>
        <p:spPr>
          <a:xfrm>
            <a:off x="9788841" y="4450778"/>
            <a:ext cx="245073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</a:rPr>
              <a:t>https</a:t>
            </a:r>
            <a:r>
              <a:rPr lang="en-US" sz="1100" dirty="0">
                <a:solidFill>
                  <a:schemeClr val="bg1"/>
                </a:solidFill>
                <a:latin typeface="Gill Sans MT" panose="020B0502020104020203" pitchFamily="34" charset="0"/>
                <a:sym typeface="Wingdings" panose="05000000000000000000" pitchFamily="2" charset="2"/>
              </a:rPr>
              <a:t>://techvoices.org</a:t>
            </a:r>
            <a:endParaRPr lang="en-US" sz="11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23" name="Picture 4" descr="TIVIA ry">
            <a:extLst>
              <a:ext uri="{FF2B5EF4-FFF2-40B4-BE49-F238E27FC236}">
                <a16:creationId xmlns:a16="http://schemas.microsoft.com/office/drawing/2014/main" id="{7DB6FEDE-7EFE-0FEF-6C45-05AAFC5005E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08806" y="5045948"/>
            <a:ext cx="793143" cy="7931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 descr="Selenium PLC - Project Leadership Committee">
            <a:extLst>
              <a:ext uri="{FF2B5EF4-FFF2-40B4-BE49-F238E27FC236}">
                <a16:creationId xmlns:a16="http://schemas.microsoft.com/office/drawing/2014/main" id="{9AADF129-5EF6-111C-1472-C47F7EF66F13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3184" y="5045948"/>
            <a:ext cx="793143" cy="82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A55BFD30-BC69-C41E-23BB-3B7AC42F19F0}"/>
              </a:ext>
            </a:extLst>
          </p:cNvPr>
          <p:cNvGrpSpPr/>
          <p:nvPr userDrawn="1"/>
        </p:nvGrpSpPr>
        <p:grpSpPr>
          <a:xfrm>
            <a:off x="3338509" y="1462039"/>
            <a:ext cx="6352157" cy="1964821"/>
            <a:chOff x="2919409" y="2198639"/>
            <a:chExt cx="6352157" cy="1964821"/>
          </a:xfrm>
        </p:grpSpPr>
        <p:pic>
          <p:nvPicPr>
            <p:cNvPr id="27" name="Picture 26" descr="Logo, company name&#10;&#10;Description automatically generated">
              <a:extLst>
                <a:ext uri="{FF2B5EF4-FFF2-40B4-BE49-F238E27FC236}">
                  <a16:creationId xmlns:a16="http://schemas.microsoft.com/office/drawing/2014/main" id="{8A3E49BC-2C36-D4A0-770A-14498852C1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925"/>
            <a:stretch/>
          </p:blipFill>
          <p:spPr>
            <a:xfrm>
              <a:off x="2919409" y="2198639"/>
              <a:ext cx="2114550" cy="184123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D0C3C3B0-B770-A54F-0F2E-A82EB5EC784F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 cstate="email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5033960" y="2319660"/>
              <a:ext cx="1543445" cy="662939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784B236-9F15-B191-11ED-E12266A202E3}"/>
                </a:ext>
              </a:extLst>
            </p:cNvPr>
            <p:cNvSpPr txBox="1"/>
            <p:nvPr/>
          </p:nvSpPr>
          <p:spPr>
            <a:xfrm>
              <a:off x="3570919" y="3794128"/>
              <a:ext cx="8115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2020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0807EF6-1389-4389-7077-6E28040B83FE}"/>
                </a:ext>
              </a:extLst>
            </p:cNvPr>
            <p:cNvSpPr txBox="1"/>
            <p:nvPr/>
          </p:nvSpPr>
          <p:spPr>
            <a:xfrm>
              <a:off x="5687805" y="3779599"/>
              <a:ext cx="8115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2016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4E032D4-F0C5-A430-D893-8C8430D2C8DD}"/>
                </a:ext>
              </a:extLst>
            </p:cNvPr>
            <p:cNvSpPr txBox="1"/>
            <p:nvPr/>
          </p:nvSpPr>
          <p:spPr>
            <a:xfrm>
              <a:off x="4794126" y="2966502"/>
              <a:ext cx="2685853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MIATPP</a:t>
              </a:r>
              <a:r>
                <a:rPr lang="en-US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 </a:t>
              </a:r>
              <a:br>
                <a:rPr lang="en-US" dirty="0">
                  <a:solidFill>
                    <a:schemeClr val="bg1"/>
                  </a:solidFill>
                  <a:latin typeface="Gill Sans MT" panose="020B0502020104020203" pitchFamily="34" charset="0"/>
                </a:rPr>
              </a:br>
              <a:r>
                <a:rPr lang="en-US" sz="1350" dirty="0">
                  <a:solidFill>
                    <a:schemeClr val="bg1"/>
                  </a:solidFill>
                  <a:latin typeface="Gill Sans Nova Light" panose="020B0604020202020204" pitchFamily="34" charset="0"/>
                </a:rPr>
                <a:t>Most Influential Agile Testing Professional Person</a:t>
              </a:r>
              <a:endParaRPr lang="en-US" dirty="0">
                <a:solidFill>
                  <a:schemeClr val="bg1"/>
                </a:solidFill>
                <a:latin typeface="Gill Sans Nova Light" panose="020B0604020202020204" pitchFamily="34" charset="0"/>
              </a:endParaRPr>
            </a:p>
          </p:txBody>
        </p:sp>
        <p:pic>
          <p:nvPicPr>
            <p:cNvPr id="32" name="Picture 2" descr="ICT 100 influencers list 2019 and 2020">
              <a:extLst>
                <a:ext uri="{FF2B5EF4-FFF2-40B4-BE49-F238E27FC236}">
                  <a16:creationId xmlns:a16="http://schemas.microsoft.com/office/drawing/2014/main" id="{E2EAC3B0-2A60-C6FF-A38E-13732ECBABD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4770"/>
            <a:stretch/>
          </p:blipFill>
          <p:spPr bwMode="auto">
            <a:xfrm>
              <a:off x="7396849" y="2443840"/>
              <a:ext cx="1553783" cy="8581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56C5DD0E-4544-873F-A10C-20CB770E2214}"/>
                </a:ext>
              </a:extLst>
            </p:cNvPr>
            <p:cNvSpPr txBox="1"/>
            <p:nvPr/>
          </p:nvSpPr>
          <p:spPr>
            <a:xfrm>
              <a:off x="7195322" y="3794128"/>
              <a:ext cx="20762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Gill Sans MT" panose="020B0502020104020203" pitchFamily="34" charset="0"/>
                </a:rPr>
                <a:t>2019 - 2022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317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0ED57-93A6-C14D-482D-798941F52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34CF3-949D-6E58-73D7-0D63C01D8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941599-67C8-AE9A-A920-D9DC1024B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D5ECEE-D031-A20E-CFCB-056931949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GB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E56947-7AFD-5086-0F03-52577FED0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B6A7479-7710-D847-B948-A2F7A32AC22C}" type="slidenum">
              <a:rPr lang="en-GB" altLang="en-US"/>
              <a:pPr/>
              <a:t>‹#›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544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0AE643-9530-B8C7-6F01-999684FF3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747FF9-C537-196A-CEB2-3CECCF17D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35C5F9-22CC-0E00-B207-74BAA2703FC0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5893562" y="6642100"/>
            <a:ext cx="433388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10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Internal</a:t>
            </a:r>
          </a:p>
        </p:txBody>
      </p:sp>
    </p:spTree>
    <p:extLst>
      <p:ext uri="{BB962C8B-B14F-4D97-AF65-F5344CB8AC3E}">
        <p14:creationId xmlns:p14="http://schemas.microsoft.com/office/powerpoint/2010/main" val="2127375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55" r:id="rId3"/>
    <p:sldLayoutId id="2147483659" r:id="rId4"/>
    <p:sldLayoutId id="2147483658" r:id="rId5"/>
    <p:sldLayoutId id="2147483657" r:id="rId6"/>
    <p:sldLayoutId id="2147483656" r:id="rId7"/>
    <p:sldLayoutId id="2147483660" r:id="rId8"/>
    <p:sldLayoutId id="2147483661" r:id="rId9"/>
    <p:sldLayoutId id="214748366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testauskirja.com/" TargetMode="External"/><Relationship Id="rId13" Type="http://schemas.openxmlformats.org/officeDocument/2006/relationships/hyperlink" Target="http://www.pettichord.com/" TargetMode="External"/><Relationship Id="rId3" Type="http://schemas.openxmlformats.org/officeDocument/2006/relationships/hyperlink" Target="http://www.bettersoftware.com/" TargetMode="External"/><Relationship Id="rId7" Type="http://schemas.openxmlformats.org/officeDocument/2006/relationships/hyperlink" Target="http://www.processimpact.com/" TargetMode="External"/><Relationship Id="rId12" Type="http://schemas.openxmlformats.org/officeDocument/2006/relationships/hyperlink" Target="http://www.testing.com/" TargetMode="External"/><Relationship Id="rId2" Type="http://schemas.openxmlformats.org/officeDocument/2006/relationships/hyperlink" Target="http://www.stickyminds.com/" TargetMode="External"/><Relationship Id="rId16" Type="http://schemas.openxmlformats.org/officeDocument/2006/relationships/hyperlink" Target="http://groups.yahoo.com/groups/fi-testau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rexblackconsulting.com/" TargetMode="External"/><Relationship Id="rId11" Type="http://schemas.openxmlformats.org/officeDocument/2006/relationships/hyperlink" Target="http://www.io.com/~wazmo/qa/#test_tools" TargetMode="External"/><Relationship Id="rId5" Type="http://schemas.openxmlformats.org/officeDocument/2006/relationships/hyperlink" Target="http://www.satisfice.com/" TargetMode="External"/><Relationship Id="rId15" Type="http://schemas.openxmlformats.org/officeDocument/2006/relationships/hyperlink" Target="http://www.pcuf.fi/sytyke/kerhot/testaus/" TargetMode="External"/><Relationship Id="rId10" Type="http://schemas.openxmlformats.org/officeDocument/2006/relationships/hyperlink" Target="http://www.istqb.org/" TargetMode="External"/><Relationship Id="rId4" Type="http://schemas.openxmlformats.org/officeDocument/2006/relationships/hyperlink" Target="http://www.kaner.com/" TargetMode="External"/><Relationship Id="rId9" Type="http://schemas.openxmlformats.org/officeDocument/2006/relationships/hyperlink" Target="http://www.bcs.org.uk/iseb" TargetMode="External"/><Relationship Id="rId14" Type="http://schemas.openxmlformats.org/officeDocument/2006/relationships/hyperlink" Target="http://www.testingeducation.org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6ED1C-89F5-6216-8A68-50DD3CA595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57297" y="451945"/>
            <a:ext cx="8043153" cy="3763693"/>
          </a:xfrm>
        </p:spPr>
        <p:txBody>
          <a:bodyPr>
            <a:normAutofit/>
          </a:bodyPr>
          <a:lstStyle/>
          <a:p>
            <a:r>
              <a:rPr lang="en-US" dirty="0" err="1"/>
              <a:t>Strategioista</a:t>
            </a:r>
            <a:r>
              <a:rPr lang="en-US" dirty="0"/>
              <a:t> </a:t>
            </a:r>
            <a:r>
              <a:rPr lang="en-US" dirty="0" err="1"/>
              <a:t>suunnitelmiin</a:t>
            </a:r>
            <a:r>
              <a:rPr lang="en-US" dirty="0"/>
              <a:t> – </a:t>
            </a:r>
            <a:r>
              <a:rPr lang="en-US" dirty="0" err="1"/>
              <a:t>selkeyttä</a:t>
            </a:r>
            <a:r>
              <a:rPr lang="en-US" dirty="0"/>
              <a:t> </a:t>
            </a:r>
            <a:r>
              <a:rPr lang="en-US" dirty="0" err="1"/>
              <a:t>käsitteiden</a:t>
            </a:r>
            <a:r>
              <a:rPr lang="en-US" dirty="0"/>
              <a:t> </a:t>
            </a:r>
            <a:r>
              <a:rPr lang="en-US" dirty="0" err="1"/>
              <a:t>sekamelskaan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E2376B-CFEC-A299-AFB6-7D4FC47230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Maaret Pyhäjärvi</a:t>
            </a:r>
          </a:p>
        </p:txBody>
      </p:sp>
    </p:spTree>
    <p:extLst>
      <p:ext uri="{BB962C8B-B14F-4D97-AF65-F5344CB8AC3E}">
        <p14:creationId xmlns:p14="http://schemas.microsoft.com/office/powerpoint/2010/main" val="3852072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02" name="Rectangle 2">
            <a:extLst>
              <a:ext uri="{FF2B5EF4-FFF2-40B4-BE49-F238E27FC236}">
                <a16:creationId xmlns:a16="http://schemas.microsoft.com/office/drawing/2014/main" id="{2037F027-C21F-81A7-B287-4AF31CBD82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Toiminnallisen testauksen testaustyyppejä</a:t>
            </a:r>
          </a:p>
        </p:txBody>
      </p:sp>
      <p:sp>
        <p:nvSpPr>
          <p:cNvPr id="307203" name="Rectangle 3">
            <a:extLst>
              <a:ext uri="{FF2B5EF4-FFF2-40B4-BE49-F238E27FC236}">
                <a16:creationId xmlns:a16="http://schemas.microsoft.com/office/drawing/2014/main" id="{73DA0FF3-3B52-89DD-CF35-41AFD34E6934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293223" y="1918063"/>
            <a:ext cx="3913188" cy="37338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</a:pPr>
            <a:r>
              <a:rPr lang="fi-FI" altLang="en-US" sz="2000" dirty="0"/>
              <a:t>Toiminnallisuustestaus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functionality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, feature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Yhtäaikaisuustestaus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concurrency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18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Asennustestaus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installation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Alustatestaus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platform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18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Aloitustestaus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build</a:t>
            </a:r>
            <a:r>
              <a:rPr lang="fi-FI" altLang="en-US" sz="1100" dirty="0"/>
              <a:t> </a:t>
            </a:r>
            <a:r>
              <a:rPr lang="fi-FI" altLang="en-US" sz="1100" dirty="0" err="1"/>
              <a:t>verification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, </a:t>
            </a:r>
            <a:r>
              <a:rPr lang="fi-FI" altLang="en-US" sz="1100" dirty="0" err="1"/>
              <a:t>smoke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endParaRPr lang="fi-FI" altLang="en-US" sz="1800" dirty="0"/>
          </a:p>
          <a:p>
            <a:pPr>
              <a:lnSpc>
                <a:spcPct val="90000"/>
              </a:lnSpc>
            </a:pPr>
            <a:r>
              <a:rPr lang="fi-FI" altLang="en-US" sz="2000" dirty="0"/>
              <a:t>Konfiguraatiotestaus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configuration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Yhteensopivuustestaus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compatibility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Rinnakkaistestaus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end</a:t>
            </a:r>
            <a:r>
              <a:rPr lang="fi-FI" altLang="en-US" sz="1100" dirty="0"/>
              <a:t>-to-</a:t>
            </a:r>
            <a:r>
              <a:rPr lang="fi-FI" altLang="en-US" sz="1100" dirty="0" err="1"/>
              <a:t>end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Rajapintatestaus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interface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1800" dirty="0"/>
              <a:t> </a:t>
            </a:r>
          </a:p>
        </p:txBody>
      </p:sp>
      <p:sp>
        <p:nvSpPr>
          <p:cNvPr id="307204" name="Rectangle 4">
            <a:extLst>
              <a:ext uri="{FF2B5EF4-FFF2-40B4-BE49-F238E27FC236}">
                <a16:creationId xmlns:a16="http://schemas.microsoft.com/office/drawing/2014/main" id="{0313D539-1387-2069-71BF-BB490081983B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683557" y="1918063"/>
            <a:ext cx="3914775" cy="3733800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90000"/>
              </a:lnSpc>
            </a:pPr>
            <a:r>
              <a:rPr lang="fi-FI" altLang="en-US" sz="2000" dirty="0"/>
              <a:t>Poikkeustilannetestaus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recovery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Lokalisointitestaus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localization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Dokumentaation 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documentation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Aineiston laadun testaus </a:t>
            </a:r>
            <a:r>
              <a:rPr lang="fi-FI" altLang="en-US" sz="1100" dirty="0"/>
              <a:t>(data </a:t>
            </a:r>
            <a:r>
              <a:rPr lang="fi-FI" altLang="en-US" sz="1100" dirty="0" err="1"/>
              <a:t>quality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	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Alfatestaus </a:t>
            </a:r>
            <a:r>
              <a:rPr lang="fi-FI" altLang="en-US" sz="1100" dirty="0"/>
              <a:t>(alpha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 err="1"/>
              <a:t>Betatestaus</a:t>
            </a:r>
            <a:r>
              <a:rPr lang="fi-FI" altLang="en-US" sz="2000" dirty="0"/>
              <a:t>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beta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Muuntotestaus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conversion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endParaRPr lang="fi-FI" altLang="en-US" sz="1800" dirty="0"/>
          </a:p>
          <a:p>
            <a:pPr>
              <a:lnSpc>
                <a:spcPct val="90000"/>
              </a:lnSpc>
            </a:pPr>
            <a:r>
              <a:rPr lang="fi-FI" altLang="en-US" sz="2000" dirty="0"/>
              <a:t>Tuotantotestaus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production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, </a:t>
            </a:r>
            <a:r>
              <a:rPr lang="fi-FI" altLang="en-US" sz="1100" dirty="0" err="1"/>
              <a:t>operational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1800" dirty="0"/>
              <a:t>	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Standardien testaus </a:t>
            </a:r>
            <a:r>
              <a:rPr lang="fi-FI" altLang="en-US" sz="1100" dirty="0"/>
              <a:t>(</a:t>
            </a:r>
            <a:r>
              <a:rPr lang="fi-FI" altLang="en-US" sz="1100" dirty="0" err="1"/>
              <a:t>standards</a:t>
            </a:r>
            <a:r>
              <a:rPr lang="fi-FI" altLang="en-US" sz="1100" dirty="0"/>
              <a:t> </a:t>
            </a:r>
            <a:r>
              <a:rPr lang="fi-FI" altLang="en-US" sz="1100" dirty="0" err="1"/>
              <a:t>testing</a:t>
            </a:r>
            <a:r>
              <a:rPr lang="fi-FI" altLang="en-US" sz="1100" dirty="0"/>
              <a:t>)</a:t>
            </a:r>
            <a:r>
              <a:rPr lang="fi-FI" altLang="en-US" sz="1800" dirty="0"/>
              <a:t>	</a:t>
            </a:r>
            <a:r>
              <a:rPr lang="fi-FI" altLang="en-US" sz="2000" dirty="0"/>
              <a:t>  </a:t>
            </a:r>
            <a:endParaRPr lang="fi-FI" altLang="en-US" sz="2400" dirty="0"/>
          </a:p>
        </p:txBody>
      </p:sp>
    </p:spTree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26" name="Rectangle 2">
            <a:extLst>
              <a:ext uri="{FF2B5EF4-FFF2-40B4-BE49-F238E27FC236}">
                <a16:creationId xmlns:a16="http://schemas.microsoft.com/office/drawing/2014/main" id="{F30F5D6A-CD8D-AC0A-29B6-C7B4D05633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Ei-toiminnallisen testauksen testaustyyppejä</a:t>
            </a:r>
          </a:p>
        </p:txBody>
      </p:sp>
      <p:sp>
        <p:nvSpPr>
          <p:cNvPr id="308227" name="Rectangle 3">
            <a:extLst>
              <a:ext uri="{FF2B5EF4-FFF2-40B4-BE49-F238E27FC236}">
                <a16:creationId xmlns:a16="http://schemas.microsoft.com/office/drawing/2014/main" id="{E49F610F-7F26-9F53-D5CF-52913CDA760F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489166" y="1996440"/>
            <a:ext cx="3913188" cy="373380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fi-FI" altLang="en-US" sz="2000" dirty="0"/>
              <a:t>Luotettavuustestaus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reliability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Suorituskykytestaus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performance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Kuormitustestaus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load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Rasitustestaus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stress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Paljoustestaus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volume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Kestävyystestaus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endurance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Tietoturvatestaus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security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Käyttöturvallisuuden 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safety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Käytettävyystestaus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usability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 </a:t>
            </a:r>
          </a:p>
        </p:txBody>
      </p:sp>
      <p:sp>
        <p:nvSpPr>
          <p:cNvPr id="308228" name="Rectangle 4">
            <a:extLst>
              <a:ext uri="{FF2B5EF4-FFF2-40B4-BE49-F238E27FC236}">
                <a16:creationId xmlns:a16="http://schemas.microsoft.com/office/drawing/2014/main" id="{97BC337D-5C24-C9FC-1A74-53224A140617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788059" y="1996440"/>
            <a:ext cx="3914775" cy="3733800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fi-FI" altLang="en-US" sz="2000" dirty="0"/>
              <a:t>Esteettömyystestaus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accessibility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Palautettavuustestaus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recoverability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Tuettavuustestaus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supportability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	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Ylläpidettävyystestaus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maintainability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2000" dirty="0"/>
              <a:t>Siirrettävyystestaus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portability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endParaRPr lang="fi-FI" altLang="en-US" sz="2000" dirty="0"/>
          </a:p>
          <a:p>
            <a:pPr>
              <a:lnSpc>
                <a:spcPct val="90000"/>
              </a:lnSpc>
            </a:pPr>
            <a:r>
              <a:rPr lang="fi-FI" altLang="en-US" sz="2000" dirty="0"/>
              <a:t>Koodin laadun testaus </a:t>
            </a:r>
            <a:r>
              <a:rPr lang="fi-FI" altLang="en-US" sz="1200" dirty="0"/>
              <a:t>(</a:t>
            </a:r>
            <a:r>
              <a:rPr lang="fi-FI" altLang="en-US" sz="1200" dirty="0" err="1"/>
              <a:t>code</a:t>
            </a:r>
            <a:r>
              <a:rPr lang="fi-FI" altLang="en-US" sz="1200" dirty="0"/>
              <a:t> </a:t>
            </a:r>
            <a:r>
              <a:rPr lang="fi-FI" altLang="en-US" sz="1200" dirty="0" err="1"/>
              <a:t>quality</a:t>
            </a:r>
            <a:r>
              <a:rPr lang="fi-FI" altLang="en-US" sz="1200" dirty="0"/>
              <a:t> </a:t>
            </a:r>
            <a:r>
              <a:rPr lang="fi-FI" altLang="en-US" sz="1200" dirty="0" err="1"/>
              <a:t>testing</a:t>
            </a:r>
            <a:r>
              <a:rPr lang="fi-FI" altLang="en-US" sz="1200" dirty="0"/>
              <a:t>)</a:t>
            </a:r>
            <a:r>
              <a:rPr lang="fi-FI" altLang="en-US" sz="2000" dirty="0"/>
              <a:t> </a:t>
            </a:r>
            <a:endParaRPr lang="fi-FI" altLang="en-US" sz="2400" dirty="0"/>
          </a:p>
        </p:txBody>
      </p:sp>
    </p:spTree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4" name="Rectangle 2">
            <a:extLst>
              <a:ext uri="{FF2B5EF4-FFF2-40B4-BE49-F238E27FC236}">
                <a16:creationId xmlns:a16="http://schemas.microsoft.com/office/drawing/2014/main" id="{B946579C-0087-9FB3-ADC8-87CD81A321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Tasot, vaiheet ja tyypit</a:t>
            </a:r>
          </a:p>
        </p:txBody>
      </p:sp>
      <p:sp>
        <p:nvSpPr>
          <p:cNvPr id="310275" name="Rectangle 3">
            <a:extLst>
              <a:ext uri="{FF2B5EF4-FFF2-40B4-BE49-F238E27FC236}">
                <a16:creationId xmlns:a16="http://schemas.microsoft.com/office/drawing/2014/main" id="{3ACD964C-72EB-41B2-5C17-345DADE793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8900" y="1785257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r>
              <a:rPr lang="fi-FI" altLang="en-US">
                <a:latin typeface="Arial" panose="020B0604020202020204" pitchFamily="34" charset="0"/>
              </a:rPr>
              <a:t>Hyväksymistestaus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310276" name="Rectangle 4">
            <a:extLst>
              <a:ext uri="{FF2B5EF4-FFF2-40B4-BE49-F238E27FC236}">
                <a16:creationId xmlns:a16="http://schemas.microsoft.com/office/drawing/2014/main" id="{7745C4AE-0599-DB0B-28B7-8E8F23944D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8900" y="2852057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r>
              <a:rPr lang="fi-FI" altLang="en-US">
                <a:latin typeface="Arial" panose="020B0604020202020204" pitchFamily="34" charset="0"/>
              </a:rPr>
              <a:t>Järjestelmätestaus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310277" name="Rectangle 5">
            <a:extLst>
              <a:ext uri="{FF2B5EF4-FFF2-40B4-BE49-F238E27FC236}">
                <a16:creationId xmlns:a16="http://schemas.microsoft.com/office/drawing/2014/main" id="{168BB3AD-A977-655E-6276-54F1232499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8900" y="3918857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r>
              <a:rPr lang="fi-FI" altLang="en-US">
                <a:latin typeface="Arial" panose="020B0604020202020204" pitchFamily="34" charset="0"/>
              </a:rPr>
              <a:t>Integrointitestaus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310278" name="Rectangle 6">
            <a:extLst>
              <a:ext uri="{FF2B5EF4-FFF2-40B4-BE49-F238E27FC236}">
                <a16:creationId xmlns:a16="http://schemas.microsoft.com/office/drawing/2014/main" id="{91D24866-C291-B24E-9A09-CFA1A52792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28900" y="4985657"/>
            <a:ext cx="6934200" cy="990600"/>
          </a:xfrm>
          <a:prstGeom prst="rect">
            <a:avLst/>
          </a:prstGeom>
          <a:solidFill>
            <a:schemeClr val="accent1"/>
          </a:solidFill>
          <a:ln w="381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r>
              <a:rPr lang="fi-FI" altLang="en-US">
                <a:latin typeface="Arial" panose="020B0604020202020204" pitchFamily="34" charset="0"/>
              </a:rPr>
              <a:t>Yksikkötestaus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310279" name="Rectangle 7">
            <a:extLst>
              <a:ext uri="{FF2B5EF4-FFF2-40B4-BE49-F238E27FC236}">
                <a16:creationId xmlns:a16="http://schemas.microsoft.com/office/drawing/2014/main" id="{45AECA37-3684-5CCF-7390-DDD6C9D1C9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15300" y="1861457"/>
            <a:ext cx="533400" cy="1905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0" name="Rectangle 8">
            <a:extLst>
              <a:ext uri="{FF2B5EF4-FFF2-40B4-BE49-F238E27FC236}">
                <a16:creationId xmlns:a16="http://schemas.microsoft.com/office/drawing/2014/main" id="{8FE41719-0ADC-971C-49E5-3CAFE988F9D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38700" y="1861457"/>
            <a:ext cx="533400" cy="4038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1" name="Rectangle 9">
            <a:extLst>
              <a:ext uri="{FF2B5EF4-FFF2-40B4-BE49-F238E27FC236}">
                <a16:creationId xmlns:a16="http://schemas.microsoft.com/office/drawing/2014/main" id="{A81D724C-C106-F374-448E-816A845FA3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67500" y="2928257"/>
            <a:ext cx="533400" cy="2971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2" name="Oval 10">
            <a:extLst>
              <a:ext uri="{FF2B5EF4-FFF2-40B4-BE49-F238E27FC236}">
                <a16:creationId xmlns:a16="http://schemas.microsoft.com/office/drawing/2014/main" id="{0ADACED1-9CCD-5AA4-4309-5D47A29434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6900" y="3080657"/>
            <a:ext cx="609600" cy="609600"/>
          </a:xfrm>
          <a:prstGeom prst="ellipse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3" name="Rectangle 11">
            <a:extLst>
              <a:ext uri="{FF2B5EF4-FFF2-40B4-BE49-F238E27FC236}">
                <a16:creationId xmlns:a16="http://schemas.microsoft.com/office/drawing/2014/main" id="{3E1B895B-5C48-FD32-1D96-8978E62C34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3300" y="3080657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4" name="Rectangle 12">
            <a:extLst>
              <a:ext uri="{FF2B5EF4-FFF2-40B4-BE49-F238E27FC236}">
                <a16:creationId xmlns:a16="http://schemas.microsoft.com/office/drawing/2014/main" id="{4504241F-7804-14DC-5D42-222E1BBB36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6900" y="4071257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5" name="Rectangle 13">
            <a:extLst>
              <a:ext uri="{FF2B5EF4-FFF2-40B4-BE49-F238E27FC236}">
                <a16:creationId xmlns:a16="http://schemas.microsoft.com/office/drawing/2014/main" id="{1EA2EEEA-7CCD-ADBB-112E-FCDE144E41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76900" y="5138057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6" name="Rectangle 14">
            <a:extLst>
              <a:ext uri="{FF2B5EF4-FFF2-40B4-BE49-F238E27FC236}">
                <a16:creationId xmlns:a16="http://schemas.microsoft.com/office/drawing/2014/main" id="{BC91981A-FC4A-C594-EF03-9A4332CE35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3300" y="4071257"/>
            <a:ext cx="1981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7" name="Rectangle 15">
            <a:extLst>
              <a:ext uri="{FF2B5EF4-FFF2-40B4-BE49-F238E27FC236}">
                <a16:creationId xmlns:a16="http://schemas.microsoft.com/office/drawing/2014/main" id="{2EBE7650-F28F-8F8C-565F-8CD64CBC7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3300" y="5138057"/>
            <a:ext cx="1981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8" name="Rectangle 16">
            <a:extLst>
              <a:ext uri="{FF2B5EF4-FFF2-40B4-BE49-F238E27FC236}">
                <a16:creationId xmlns:a16="http://schemas.microsoft.com/office/drawing/2014/main" id="{EF4F1DC1-0DC8-ECB8-40D5-8A756F772E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24900" y="2013857"/>
            <a:ext cx="6096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endParaRPr lang="en-US"/>
          </a:p>
        </p:txBody>
      </p:sp>
      <p:sp>
        <p:nvSpPr>
          <p:cNvPr id="310289" name="AutoShape 17">
            <a:extLst>
              <a:ext uri="{FF2B5EF4-FFF2-40B4-BE49-F238E27FC236}">
                <a16:creationId xmlns:a16="http://schemas.microsoft.com/office/drawing/2014/main" id="{C70C2463-3419-8652-37C6-B932E520DF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57900" y="3995057"/>
            <a:ext cx="381000" cy="381000"/>
          </a:xfrm>
          <a:prstGeom prst="star5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0290" name="AutoShape 18">
            <a:extLst>
              <a:ext uri="{FF2B5EF4-FFF2-40B4-BE49-F238E27FC236}">
                <a16:creationId xmlns:a16="http://schemas.microsoft.com/office/drawing/2014/main" id="{4572C509-4B9C-6251-9124-C7C2C39924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5900" y="1937657"/>
            <a:ext cx="381000" cy="381000"/>
          </a:xfrm>
          <a:prstGeom prst="star5">
            <a:avLst/>
          </a:prstGeom>
          <a:solidFill>
            <a:schemeClr val="tx2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22" name="Rectangle 2">
            <a:extLst>
              <a:ext uri="{FF2B5EF4-FFF2-40B4-BE49-F238E27FC236}">
                <a16:creationId xmlns:a16="http://schemas.microsoft.com/office/drawing/2014/main" id="{C4BC20EA-0BB0-2574-B7D5-99CAF0E0A7B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Testikierros</a:t>
            </a:r>
          </a:p>
        </p:txBody>
      </p:sp>
      <p:sp>
        <p:nvSpPr>
          <p:cNvPr id="312323" name="Rectangle 3">
            <a:extLst>
              <a:ext uri="{FF2B5EF4-FFF2-40B4-BE49-F238E27FC236}">
                <a16:creationId xmlns:a16="http://schemas.microsoft.com/office/drawing/2014/main" id="{D73071BE-C38F-0842-2612-A948B9A3B43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579152"/>
            <a:ext cx="10515600" cy="4351338"/>
          </a:xfrm>
        </p:spPr>
        <p:txBody>
          <a:bodyPr/>
          <a:lstStyle/>
          <a:p>
            <a:pPr fontAlgn="t">
              <a:lnSpc>
                <a:spcPct val="90000"/>
              </a:lnSpc>
            </a:pPr>
            <a:r>
              <a:rPr lang="en-GB" altLang="en-US" dirty="0" err="1">
                <a:cs typeface="Arial" panose="020B0604020202020204" pitchFamily="34" charset="0"/>
              </a:rPr>
              <a:t>Valittujen</a:t>
            </a:r>
            <a:r>
              <a:rPr lang="en-GB" altLang="en-US" dirty="0">
                <a:cs typeface="Arial" panose="020B0604020202020204" pitchFamily="34" charset="0"/>
              </a:rPr>
              <a:t>, </a:t>
            </a:r>
            <a:r>
              <a:rPr lang="en-GB" altLang="en-US" dirty="0" err="1">
                <a:cs typeface="Arial" panose="020B0604020202020204" pitchFamily="34" charset="0"/>
              </a:rPr>
              <a:t>yhden</a:t>
            </a:r>
            <a:r>
              <a:rPr lang="en-GB" altLang="en-US" dirty="0">
                <a:cs typeface="Arial" panose="020B0604020202020204" pitchFamily="34" charset="0"/>
              </a:rPr>
              <a:t> tai </a:t>
            </a:r>
            <a:r>
              <a:rPr lang="en-GB" altLang="en-US" dirty="0" err="1">
                <a:cs typeface="Arial" panose="020B0604020202020204" pitchFamily="34" charset="0"/>
              </a:rPr>
              <a:t>useamman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testijakson</a:t>
            </a:r>
            <a:r>
              <a:rPr lang="en-GB" altLang="en-US" dirty="0">
                <a:cs typeface="Arial" panose="020B0604020202020204" pitchFamily="34" charset="0"/>
              </a:rPr>
              <a:t> tai </a:t>
            </a:r>
            <a:r>
              <a:rPr lang="en-GB" altLang="en-US" dirty="0" err="1">
                <a:cs typeface="Arial" panose="020B0604020202020204" pitchFamily="34" charset="0"/>
              </a:rPr>
              <a:t>testijakson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osan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suorittaminen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kertaalleen</a:t>
            </a:r>
            <a:r>
              <a:rPr lang="en-GB" altLang="en-US" dirty="0">
                <a:cs typeface="Arial" panose="020B0604020202020204" pitchFamily="34" charset="0"/>
              </a:rPr>
              <a:t>. </a:t>
            </a:r>
            <a:endParaRPr lang="fi-FI" altLang="en-US" dirty="0"/>
          </a:p>
          <a:p>
            <a:pPr>
              <a:lnSpc>
                <a:spcPct val="90000"/>
              </a:lnSpc>
            </a:pPr>
            <a:r>
              <a:rPr lang="fi-FI" altLang="en-US" dirty="0"/>
              <a:t>Osa testeistä epäonnistuu, joten koko kierrosta ei usein saada ajettua</a:t>
            </a:r>
          </a:p>
          <a:p>
            <a:pPr>
              <a:lnSpc>
                <a:spcPct val="90000"/>
              </a:lnSpc>
            </a:pPr>
            <a:r>
              <a:rPr lang="fi-FI" altLang="en-US" dirty="0"/>
              <a:t>Ohjelmisto muuttuu, joten joitain testejä pitää ajaa uudelleen</a:t>
            </a:r>
          </a:p>
          <a:p>
            <a:pPr>
              <a:lnSpc>
                <a:spcPct val="90000"/>
              </a:lnSpc>
            </a:pPr>
            <a:r>
              <a:rPr lang="fi-FI" altLang="en-US" dirty="0"/>
              <a:t>Testikierrosten lukumäärä on keskeinen aikatauluun vaikuttava tekijä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57" name="Rectangle 13">
            <a:extLst>
              <a:ext uri="{FF2B5EF4-FFF2-40B4-BE49-F238E27FC236}">
                <a16:creationId xmlns:a16="http://schemas.microsoft.com/office/drawing/2014/main" id="{3A672A3A-6BDF-C05C-C7DB-07DC1EB13C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4379" y="1987988"/>
            <a:ext cx="2133600" cy="3765550"/>
          </a:xfrm>
          <a:prstGeom prst="rect">
            <a:avLst/>
          </a:prstGeom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fi-FI" altLang="en-US" sz="2000">
                <a:latin typeface="Arial" panose="020B0604020202020204" pitchFamily="34" charset="0"/>
              </a:rPr>
              <a:t>Näin </a:t>
            </a:r>
          </a:p>
          <a:p>
            <a:pPr algn="ctr"/>
            <a:r>
              <a:rPr lang="fi-FI" altLang="en-US" sz="2000">
                <a:latin typeface="Arial" panose="020B0604020202020204" pitchFamily="34" charset="0"/>
              </a:rPr>
              <a:t>hahmotamme </a:t>
            </a:r>
          </a:p>
          <a:p>
            <a:pPr algn="ctr"/>
            <a:r>
              <a:rPr lang="fi-FI" altLang="en-US" sz="2000">
                <a:latin typeface="Arial" panose="020B0604020202020204" pitchFamily="34" charset="0"/>
              </a:rPr>
              <a:t>kehitystä</a:t>
            </a:r>
          </a:p>
        </p:txBody>
      </p:sp>
      <p:sp>
        <p:nvSpPr>
          <p:cNvPr id="313358" name="Rectangle 14">
            <a:extLst>
              <a:ext uri="{FF2B5EF4-FFF2-40B4-BE49-F238E27FC236}">
                <a16:creationId xmlns:a16="http://schemas.microsoft.com/office/drawing/2014/main" id="{796D9BCE-25FC-8DF0-601B-EF4B458FA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17979" y="1987988"/>
            <a:ext cx="1905000" cy="3765550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fi-FI" altLang="en-US" sz="2000">
                <a:latin typeface="Arial" panose="020B0604020202020204" pitchFamily="34" charset="0"/>
              </a:rPr>
              <a:t>Tiedämme </a:t>
            </a:r>
          </a:p>
          <a:p>
            <a:pPr algn="ctr"/>
            <a:r>
              <a:rPr lang="fi-FI" altLang="en-US" sz="2000">
                <a:latin typeface="Arial" panose="020B0604020202020204" pitchFamily="34" charset="0"/>
              </a:rPr>
              <a:t>mitä täällä</a:t>
            </a:r>
          </a:p>
          <a:p>
            <a:pPr algn="ctr"/>
            <a:r>
              <a:rPr lang="fi-FI" altLang="en-US" sz="2000">
                <a:latin typeface="Arial" panose="020B0604020202020204" pitchFamily="34" charset="0"/>
              </a:rPr>
              <a:t>muuttuu</a:t>
            </a:r>
          </a:p>
        </p:txBody>
      </p:sp>
      <p:sp>
        <p:nvSpPr>
          <p:cNvPr id="313359" name="Rectangle 15">
            <a:extLst>
              <a:ext uri="{FF2B5EF4-FFF2-40B4-BE49-F238E27FC236}">
                <a16:creationId xmlns:a16="http://schemas.microsoft.com/office/drawing/2014/main" id="{33D001AC-E080-5303-31A2-94863CB5B0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50779" y="1987988"/>
            <a:ext cx="2133600" cy="3765550"/>
          </a:xfrm>
          <a:prstGeom prst="rect">
            <a:avLst/>
          </a:prstGeom>
          <a:ln/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r>
              <a:rPr lang="fi-FI" altLang="en-US" sz="2000" dirty="0">
                <a:latin typeface="Arial" panose="020B0604020202020204" pitchFamily="34" charset="0"/>
              </a:rPr>
              <a:t>Meidän pitäisi </a:t>
            </a:r>
          </a:p>
          <a:p>
            <a:pPr algn="ctr"/>
            <a:r>
              <a:rPr lang="fi-FI" altLang="en-US" sz="2000" dirty="0">
                <a:latin typeface="Arial" panose="020B0604020202020204" pitchFamily="34" charset="0"/>
              </a:rPr>
              <a:t>tietää merkittävät </a:t>
            </a:r>
          </a:p>
          <a:p>
            <a:pPr algn="ctr"/>
            <a:r>
              <a:rPr lang="fi-FI" altLang="en-US" sz="2000" dirty="0">
                <a:latin typeface="Arial" panose="020B0604020202020204" pitchFamily="34" charset="0"/>
              </a:rPr>
              <a:t>testit täällä</a:t>
            </a:r>
          </a:p>
        </p:txBody>
      </p:sp>
      <p:sp>
        <p:nvSpPr>
          <p:cNvPr id="313346" name="Rectangle 2">
            <a:extLst>
              <a:ext uri="{FF2B5EF4-FFF2-40B4-BE49-F238E27FC236}">
                <a16:creationId xmlns:a16="http://schemas.microsoft.com/office/drawing/2014/main" id="{12DC9243-29F6-AF33-EEE4-E2B5D920ACF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 sz="3200"/>
              <a:t>Käyttäjän tehtävistä sovelluksen komponentteihin</a:t>
            </a:r>
          </a:p>
        </p:txBody>
      </p:sp>
      <p:sp>
        <p:nvSpPr>
          <p:cNvPr id="313347" name="AutoShape 3">
            <a:extLst>
              <a:ext uri="{FF2B5EF4-FFF2-40B4-BE49-F238E27FC236}">
                <a16:creationId xmlns:a16="http://schemas.microsoft.com/office/drawing/2014/main" id="{6727B3D7-27EB-B8FC-3EDA-C4D8A4C15FB7}"/>
              </a:ext>
            </a:extLst>
          </p:cNvPr>
          <p:cNvSpPr>
            <a:spLocks noChangeArrowheads="1"/>
          </p:cNvSpPr>
          <p:nvPr/>
        </p:nvSpPr>
        <p:spPr bwMode="auto">
          <a:xfrm rot="16200000">
            <a:off x="4154104" y="784663"/>
            <a:ext cx="3765550" cy="6172200"/>
          </a:xfrm>
          <a:prstGeom prst="triangle">
            <a:avLst>
              <a:gd name="adj" fmla="val 50000"/>
            </a:avLst>
          </a:prstGeom>
          <a:noFill/>
          <a:ln w="38100">
            <a:solidFill>
              <a:schemeClr val="accent5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13348" name="Text Box 4">
            <a:extLst>
              <a:ext uri="{FF2B5EF4-FFF2-40B4-BE49-F238E27FC236}">
                <a16:creationId xmlns:a16="http://schemas.microsoft.com/office/drawing/2014/main" id="{781ACF0E-399E-73C8-5BB2-8066BD0AF4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5904" y="4980426"/>
            <a:ext cx="18415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endParaRPr lang="fi-FI" altLang="en-US" sz="4400">
              <a:solidFill>
                <a:schemeClr val="bg2"/>
              </a:solidFill>
              <a:latin typeface="Arial" panose="020B0604020202020204" pitchFamily="34" charset="0"/>
            </a:endParaRPr>
          </a:p>
        </p:txBody>
      </p:sp>
      <p:sp>
        <p:nvSpPr>
          <p:cNvPr id="313349" name="Line 5">
            <a:extLst>
              <a:ext uri="{FF2B5EF4-FFF2-40B4-BE49-F238E27FC236}">
                <a16:creationId xmlns:a16="http://schemas.microsoft.com/office/drawing/2014/main" id="{7BECA527-20EE-1C8D-9879-E5DB15B4BDC2}"/>
              </a:ext>
            </a:extLst>
          </p:cNvPr>
          <p:cNvSpPr>
            <a:spLocks noChangeShapeType="1"/>
          </p:cNvSpPr>
          <p:nvPr/>
        </p:nvSpPr>
        <p:spPr bwMode="auto">
          <a:xfrm>
            <a:off x="5084379" y="1835588"/>
            <a:ext cx="1588" cy="4121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313350" name="Line 6">
            <a:extLst>
              <a:ext uri="{FF2B5EF4-FFF2-40B4-BE49-F238E27FC236}">
                <a16:creationId xmlns:a16="http://schemas.microsoft.com/office/drawing/2014/main" id="{B7BC7451-11AE-1B1C-908F-E23F6EDF1D0A}"/>
              </a:ext>
            </a:extLst>
          </p:cNvPr>
          <p:cNvSpPr>
            <a:spLocks noChangeShapeType="1"/>
          </p:cNvSpPr>
          <p:nvPr/>
        </p:nvSpPr>
        <p:spPr bwMode="auto">
          <a:xfrm>
            <a:off x="7217979" y="1835588"/>
            <a:ext cx="1588" cy="412115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313351" name="Text Box 7">
            <a:extLst>
              <a:ext uri="{FF2B5EF4-FFF2-40B4-BE49-F238E27FC236}">
                <a16:creationId xmlns:a16="http://schemas.microsoft.com/office/drawing/2014/main" id="{ACC53009-DBAF-5F48-FC6F-19FB6AFF9B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90479" y="2935727"/>
            <a:ext cx="17653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fi-FI" altLang="en-US" sz="2000" dirty="0">
                <a:solidFill>
                  <a:schemeClr val="accent5"/>
                </a:solidFill>
                <a:latin typeface="Arial" panose="020B0604020202020204" pitchFamily="34" charset="0"/>
              </a:rPr>
              <a:t>Loppukäyttäjä</a:t>
            </a:r>
          </a:p>
        </p:txBody>
      </p:sp>
      <p:sp>
        <p:nvSpPr>
          <p:cNvPr id="313352" name="Text Box 8">
            <a:extLst>
              <a:ext uri="{FF2B5EF4-FFF2-40B4-BE49-F238E27FC236}">
                <a16:creationId xmlns:a16="http://schemas.microsoft.com/office/drawing/2014/main" id="{1707764E-7E1F-51BC-A646-4CC0F2B85F5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3293" y="2276914"/>
            <a:ext cx="159543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fi-FI" altLang="en-US" sz="2000" dirty="0">
                <a:solidFill>
                  <a:schemeClr val="accent5"/>
                </a:solidFill>
                <a:latin typeface="Arial" panose="020B0604020202020204" pitchFamily="34" charset="0"/>
              </a:rPr>
              <a:t>Arkkitehtuuri</a:t>
            </a:r>
          </a:p>
        </p:txBody>
      </p:sp>
      <p:sp>
        <p:nvSpPr>
          <p:cNvPr id="313353" name="Text Box 9">
            <a:extLst>
              <a:ext uri="{FF2B5EF4-FFF2-40B4-BE49-F238E27FC236}">
                <a16:creationId xmlns:a16="http://schemas.microsoft.com/office/drawing/2014/main" id="{FB7EFE04-8E81-9E85-DE4A-D0A9B68CFF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16405" y="1589527"/>
            <a:ext cx="160972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fi-FI" altLang="en-US" sz="2000">
                <a:solidFill>
                  <a:srgbClr val="000000"/>
                </a:solidFill>
                <a:latin typeface="Arial" panose="020B0604020202020204" pitchFamily="34" charset="0"/>
              </a:rPr>
              <a:t>Komponentit</a:t>
            </a:r>
          </a:p>
        </p:txBody>
      </p:sp>
      <p:grpSp>
        <p:nvGrpSpPr>
          <p:cNvPr id="313354" name="Group 10">
            <a:extLst>
              <a:ext uri="{FF2B5EF4-FFF2-40B4-BE49-F238E27FC236}">
                <a16:creationId xmlns:a16="http://schemas.microsoft.com/office/drawing/2014/main" id="{18D95B67-FE81-3715-0CC6-35CA34A7964B}"/>
              </a:ext>
            </a:extLst>
          </p:cNvPr>
          <p:cNvGrpSpPr>
            <a:grpSpLocks/>
          </p:cNvGrpSpPr>
          <p:nvPr/>
        </p:nvGrpSpPr>
        <p:grpSpPr bwMode="auto">
          <a:xfrm>
            <a:off x="5084379" y="5772588"/>
            <a:ext cx="2133600" cy="336550"/>
            <a:chOff x="912" y="3840"/>
            <a:chExt cx="1344" cy="212"/>
          </a:xfrm>
        </p:grpSpPr>
        <p:sp>
          <p:nvSpPr>
            <p:cNvPr id="313355" name="Text Box 11">
              <a:extLst>
                <a:ext uri="{FF2B5EF4-FFF2-40B4-BE49-F238E27FC236}">
                  <a16:creationId xmlns:a16="http://schemas.microsoft.com/office/drawing/2014/main" id="{B1C6657F-5096-B254-60F7-9AF54D032D8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104" y="3840"/>
              <a:ext cx="912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r"/>
              <a:r>
                <a:rPr lang="fi-FI" altLang="en-US" sz="1600">
                  <a:latin typeface="Arial" panose="020B0604020202020204" pitchFamily="34" charset="0"/>
                </a:rPr>
                <a:t>”Suurennus”</a:t>
              </a:r>
            </a:p>
          </p:txBody>
        </p:sp>
        <p:sp>
          <p:nvSpPr>
            <p:cNvPr id="313356" name="Line 12">
              <a:extLst>
                <a:ext uri="{FF2B5EF4-FFF2-40B4-BE49-F238E27FC236}">
                  <a16:creationId xmlns:a16="http://schemas.microsoft.com/office/drawing/2014/main" id="{1F871720-72BF-71CB-6045-3235F121B165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912" y="4032"/>
              <a:ext cx="1344" cy="0"/>
            </a:xfrm>
            <a:prstGeom prst="line">
              <a:avLst/>
            </a:prstGeom>
            <a:noFill/>
            <a:ln w="9525">
              <a:solidFill>
                <a:srgbClr val="000000"/>
              </a:solidFill>
              <a:round/>
              <a:headEnd/>
              <a:tailEnd type="triangle" w="lg" len="lg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3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3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3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0" name="Rectangle 2">
            <a:extLst>
              <a:ext uri="{FF2B5EF4-FFF2-40B4-BE49-F238E27FC236}">
                <a16:creationId xmlns:a16="http://schemas.microsoft.com/office/drawing/2014/main" id="{1C4FD0D4-8E48-6D20-9EDA-A4D8E84897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Testitapausarkkitehtuuri</a:t>
            </a:r>
            <a:endParaRPr lang="en-GB" altLang="en-US"/>
          </a:p>
        </p:txBody>
      </p:sp>
      <p:sp>
        <p:nvSpPr>
          <p:cNvPr id="314371" name="Rectangle 3">
            <a:extLst>
              <a:ext uri="{FF2B5EF4-FFF2-40B4-BE49-F238E27FC236}">
                <a16:creationId xmlns:a16="http://schemas.microsoft.com/office/drawing/2014/main" id="{E96D505F-C2DA-285C-D450-84510A1CF1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81800" y="1608082"/>
            <a:ext cx="3200400" cy="4267200"/>
          </a:xfrm>
          <a:prstGeom prst="rect">
            <a:avLst/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/>
            <a:r>
              <a:rPr lang="fi-FI" altLang="en-US" b="1">
                <a:latin typeface="Arial" panose="020B0604020202020204" pitchFamily="34" charset="0"/>
              </a:rPr>
              <a:t>Testauksen </a:t>
            </a:r>
            <a:br>
              <a:rPr lang="fi-FI" altLang="en-US" b="1">
                <a:latin typeface="Arial" panose="020B0604020202020204" pitchFamily="34" charset="0"/>
              </a:rPr>
            </a:br>
            <a:r>
              <a:rPr lang="fi-FI" altLang="en-US" b="1">
                <a:latin typeface="Arial" panose="020B0604020202020204" pitchFamily="34" charset="0"/>
              </a:rPr>
              <a:t>suorituksen </a:t>
            </a:r>
            <a:br>
              <a:rPr lang="fi-FI" altLang="en-US" b="1">
                <a:latin typeface="Arial" panose="020B0604020202020204" pitchFamily="34" charset="0"/>
              </a:rPr>
            </a:br>
            <a:r>
              <a:rPr lang="fi-FI" altLang="en-US" b="1">
                <a:latin typeface="Arial" panose="020B0604020202020204" pitchFamily="34" charset="0"/>
              </a:rPr>
              <a:t>testijaksot:</a:t>
            </a:r>
          </a:p>
          <a:p>
            <a:pPr algn="ctr">
              <a:buFontTx/>
              <a:buChar char="•"/>
            </a:pPr>
            <a:r>
              <a:rPr lang="fi-FI" altLang="en-US">
                <a:latin typeface="Arial" panose="020B0604020202020204" pitchFamily="34" charset="0"/>
              </a:rPr>
              <a:t> Testattavat asiat </a:t>
            </a:r>
            <a:br>
              <a:rPr lang="fi-FI" altLang="en-US">
                <a:latin typeface="Arial" panose="020B0604020202020204" pitchFamily="34" charset="0"/>
              </a:rPr>
            </a:br>
            <a:r>
              <a:rPr lang="fi-FI" altLang="en-US">
                <a:latin typeface="Arial" panose="020B0604020202020204" pitchFamily="34" charset="0"/>
              </a:rPr>
              <a:t>vs. kokoonpanot</a:t>
            </a:r>
          </a:p>
          <a:p>
            <a:pPr algn="ctr">
              <a:buFontTx/>
              <a:buChar char="•"/>
            </a:pPr>
            <a:r>
              <a:rPr lang="fi-FI" altLang="en-US">
                <a:latin typeface="Arial" panose="020B0604020202020204" pitchFamily="34" charset="0"/>
              </a:rPr>
              <a:t> Testikierrokset</a:t>
            </a:r>
          </a:p>
          <a:p>
            <a:pPr algn="ctr">
              <a:buFontTx/>
              <a:buChar char="•"/>
            </a:pPr>
            <a:r>
              <a:rPr lang="fi-FI" altLang="en-US">
                <a:latin typeface="Arial" panose="020B0604020202020204" pitchFamily="34" charset="0"/>
              </a:rPr>
              <a:t> Linkki raportointiin</a:t>
            </a:r>
          </a:p>
          <a:p>
            <a:pPr algn="ctr">
              <a:buFontTx/>
              <a:buChar char="•"/>
            </a:pP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314372" name="Rectangle 4">
            <a:extLst>
              <a:ext uri="{FF2B5EF4-FFF2-40B4-BE49-F238E27FC236}">
                <a16:creationId xmlns:a16="http://schemas.microsoft.com/office/drawing/2014/main" id="{9BC26375-76F8-C2E5-B52F-A2FAC913AE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1608082"/>
            <a:ext cx="3200400" cy="4267200"/>
          </a:xfrm>
          <a:prstGeom prst="rect">
            <a:avLst/>
          </a:prstGeom>
          <a:solidFill>
            <a:schemeClr val="folHlink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anchor="ctr"/>
          <a:lstStyle/>
          <a:p>
            <a:pPr algn="ctr"/>
            <a:r>
              <a:rPr lang="fi-FI" altLang="en-US" b="1" dirty="0">
                <a:latin typeface="Arial" panose="020B0604020202020204" pitchFamily="34" charset="0"/>
              </a:rPr>
              <a:t>Testien </a:t>
            </a:r>
            <a:br>
              <a:rPr lang="fi-FI" altLang="en-US" b="1" dirty="0">
                <a:latin typeface="Arial" panose="020B0604020202020204" pitchFamily="34" charset="0"/>
              </a:rPr>
            </a:br>
            <a:r>
              <a:rPr lang="fi-FI" altLang="en-US" b="1" dirty="0">
                <a:latin typeface="Arial" panose="020B0604020202020204" pitchFamily="34" charset="0"/>
              </a:rPr>
              <a:t>jäsentämisen </a:t>
            </a:r>
            <a:br>
              <a:rPr lang="fi-FI" altLang="en-US" b="1" dirty="0">
                <a:latin typeface="Arial" panose="020B0604020202020204" pitchFamily="34" charset="0"/>
              </a:rPr>
            </a:br>
            <a:r>
              <a:rPr lang="fi-FI" altLang="en-US" b="1" dirty="0">
                <a:latin typeface="Arial" panose="020B0604020202020204" pitchFamily="34" charset="0"/>
              </a:rPr>
              <a:t>testijaksot:</a:t>
            </a:r>
          </a:p>
          <a:p>
            <a:pPr algn="ctr">
              <a:buFontTx/>
              <a:buChar char="•"/>
            </a:pPr>
            <a:r>
              <a:rPr lang="fi-FI" altLang="en-US" dirty="0">
                <a:latin typeface="Arial" panose="020B0604020202020204" pitchFamily="34" charset="0"/>
              </a:rPr>
              <a:t> Testattavat asiat</a:t>
            </a:r>
          </a:p>
          <a:p>
            <a:pPr algn="ctr">
              <a:buFontTx/>
              <a:buChar char="•"/>
            </a:pPr>
            <a:r>
              <a:rPr lang="fi-FI" altLang="en-US" dirty="0">
                <a:latin typeface="Arial" panose="020B0604020202020204" pitchFamily="34" charset="0"/>
              </a:rPr>
              <a:t> Aineistot</a:t>
            </a:r>
          </a:p>
          <a:p>
            <a:pPr algn="ctr">
              <a:buFontTx/>
              <a:buChar char="•"/>
            </a:pPr>
            <a:r>
              <a:rPr lang="fi-FI" altLang="en-US" dirty="0">
                <a:latin typeface="Arial" panose="020B0604020202020204" pitchFamily="34" charset="0"/>
              </a:rPr>
              <a:t> Ryhmittely</a:t>
            </a:r>
          </a:p>
          <a:p>
            <a:pPr algn="ctr">
              <a:buFontTx/>
              <a:buChar char="•"/>
            </a:pPr>
            <a:r>
              <a:rPr lang="fi-FI" altLang="en-US" dirty="0">
                <a:latin typeface="Arial" panose="020B0604020202020204" pitchFamily="34" charset="0"/>
              </a:rPr>
              <a:t> Tärkeysjärjestykseen laittaminen</a:t>
            </a:r>
          </a:p>
          <a:p>
            <a:pPr algn="ctr">
              <a:buFontTx/>
              <a:buChar char="•"/>
            </a:pPr>
            <a:r>
              <a:rPr lang="fi-FI" altLang="en-US" dirty="0">
                <a:latin typeface="Arial" panose="020B0604020202020204" pitchFamily="34" charset="0"/>
              </a:rPr>
              <a:t> Ajamisen valintakriteerien </a:t>
            </a:r>
            <a:br>
              <a:rPr lang="fi-FI" altLang="en-US" dirty="0">
                <a:latin typeface="Arial" panose="020B0604020202020204" pitchFamily="34" charset="0"/>
              </a:rPr>
            </a:br>
            <a:r>
              <a:rPr lang="fi-FI" altLang="en-US" dirty="0">
                <a:latin typeface="Arial" panose="020B0604020202020204" pitchFamily="34" charset="0"/>
              </a:rPr>
              <a:t>tukeminen</a:t>
            </a:r>
            <a:endParaRPr lang="en-GB" altLang="en-US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2">
            <a:extLst>
              <a:ext uri="{FF2B5EF4-FFF2-40B4-BE49-F238E27FC236}">
                <a16:creationId xmlns:a16="http://schemas.microsoft.com/office/drawing/2014/main" id="{09F16861-8F1C-AD4B-1461-0E9001F93B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Testijakso</a:t>
            </a:r>
            <a:endParaRPr lang="en-GB" altLang="en-US"/>
          </a:p>
        </p:txBody>
      </p:sp>
      <p:sp>
        <p:nvSpPr>
          <p:cNvPr id="315395" name="Rectangle 3">
            <a:extLst>
              <a:ext uri="{FF2B5EF4-FFF2-40B4-BE49-F238E27FC236}">
                <a16:creationId xmlns:a16="http://schemas.microsoft.com/office/drawing/2014/main" id="{73A7D5D9-BAA7-71AD-F72A-AC8256A321E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14400" y="1690688"/>
            <a:ext cx="10515600" cy="4351338"/>
          </a:xfrm>
        </p:spPr>
        <p:txBody>
          <a:bodyPr/>
          <a:lstStyle/>
          <a:p>
            <a:pPr fontAlgn="t"/>
            <a:r>
              <a:rPr lang="en-GB" altLang="en-US" dirty="0" err="1">
                <a:cs typeface="Arial" panose="020B0604020202020204" pitchFamily="34" charset="0"/>
              </a:rPr>
              <a:t>Testitapausten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suunnittelun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ja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suorittamisen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kokonaisuus</a:t>
            </a:r>
            <a:r>
              <a:rPr lang="en-GB" altLang="en-US" dirty="0">
                <a:cs typeface="Arial" panose="020B0604020202020204" pitchFamily="34" charset="0"/>
              </a:rPr>
              <a:t>, </a:t>
            </a:r>
            <a:r>
              <a:rPr lang="en-GB" altLang="en-US" dirty="0" err="1">
                <a:cs typeface="Arial" panose="020B0604020202020204" pitchFamily="34" charset="0"/>
              </a:rPr>
              <a:t>johon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testitapaukset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ryhmitellään</a:t>
            </a:r>
            <a:r>
              <a:rPr lang="en-GB" altLang="en-US" dirty="0">
                <a:cs typeface="Arial" panose="020B0604020202020204" pitchFamily="34" charset="0"/>
              </a:rPr>
              <a:t>. </a:t>
            </a:r>
            <a:r>
              <a:rPr lang="en-GB" altLang="en-US" dirty="0" err="1">
                <a:cs typeface="Arial" panose="020B0604020202020204" pitchFamily="34" charset="0"/>
              </a:rPr>
              <a:t>Testijakso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sisältää</a:t>
            </a:r>
            <a:r>
              <a:rPr lang="en-GB" altLang="en-US" dirty="0">
                <a:cs typeface="Arial" panose="020B0604020202020204" pitchFamily="34" charset="0"/>
              </a:rPr>
              <a:t> ne </a:t>
            </a:r>
            <a:r>
              <a:rPr lang="en-GB" altLang="en-US" dirty="0" err="1">
                <a:cs typeface="Arial" panose="020B0604020202020204" pitchFamily="34" charset="0"/>
              </a:rPr>
              <a:t>testitapaukset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joilla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testataan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yksi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järjestelmän</a:t>
            </a:r>
            <a:r>
              <a:rPr lang="en-GB" altLang="en-US" dirty="0">
                <a:cs typeface="Arial" panose="020B0604020202020204" pitchFamily="34" charset="0"/>
              </a:rPr>
              <a:t> / </a:t>
            </a:r>
            <a:r>
              <a:rPr lang="en-GB" altLang="en-US" dirty="0" err="1">
                <a:cs typeface="Arial" panose="020B0604020202020204" pitchFamily="34" charset="0"/>
              </a:rPr>
              <a:t>sovelluksen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looginen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kokonaisuus</a:t>
            </a:r>
            <a:r>
              <a:rPr lang="en-GB" altLang="en-US" dirty="0">
                <a:cs typeface="Arial" panose="020B0604020202020204" pitchFamily="34" charset="0"/>
              </a:rPr>
              <a:t>. </a:t>
            </a:r>
            <a:r>
              <a:rPr lang="en-GB" altLang="en-US" dirty="0" err="1">
                <a:cs typeface="Arial" panose="020B0604020202020204" pitchFamily="34" charset="0"/>
              </a:rPr>
              <a:t>Jakonäkökulma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voi</a:t>
            </a:r>
            <a:r>
              <a:rPr lang="en-GB" altLang="en-US" dirty="0">
                <a:cs typeface="Arial" panose="020B0604020202020204" pitchFamily="34" charset="0"/>
              </a:rPr>
              <a:t> olla </a:t>
            </a:r>
            <a:r>
              <a:rPr lang="en-GB" altLang="en-US" dirty="0" err="1">
                <a:cs typeface="Arial" panose="020B0604020202020204" pitchFamily="34" charset="0"/>
              </a:rPr>
              <a:t>käyttö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ja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vaatimukset</a:t>
            </a:r>
            <a:r>
              <a:rPr lang="en-GB" altLang="en-US" dirty="0">
                <a:cs typeface="Arial" panose="020B0604020202020204" pitchFamily="34" charset="0"/>
              </a:rPr>
              <a:t> (</a:t>
            </a:r>
            <a:r>
              <a:rPr lang="en-GB" altLang="en-US" dirty="0" err="1">
                <a:cs typeface="Arial" panose="020B0604020202020204" pitchFamily="34" charset="0"/>
              </a:rPr>
              <a:t>järjestelmätestaustaso</a:t>
            </a:r>
            <a:r>
              <a:rPr lang="en-GB" altLang="en-US" dirty="0">
                <a:cs typeface="Arial" panose="020B0604020202020204" pitchFamily="34" charset="0"/>
              </a:rPr>
              <a:t>) tai </a:t>
            </a:r>
            <a:r>
              <a:rPr lang="en-GB" altLang="en-US" dirty="0" err="1">
                <a:cs typeface="Arial" panose="020B0604020202020204" pitchFamily="34" charset="0"/>
              </a:rPr>
              <a:t>ohjelmistorakenteet</a:t>
            </a:r>
            <a:r>
              <a:rPr lang="en-GB" altLang="en-US" dirty="0">
                <a:cs typeface="Arial" panose="020B0604020202020204" pitchFamily="34" charset="0"/>
              </a:rPr>
              <a:t> (</a:t>
            </a:r>
            <a:r>
              <a:rPr lang="en-GB" altLang="en-US" dirty="0" err="1">
                <a:cs typeface="Arial" panose="020B0604020202020204" pitchFamily="34" charset="0"/>
              </a:rPr>
              <a:t>ohjelma</a:t>
            </a:r>
            <a:r>
              <a:rPr lang="en-GB" altLang="en-US" dirty="0">
                <a:cs typeface="Arial" panose="020B0604020202020204" pitchFamily="34" charset="0"/>
              </a:rPr>
              <a:t>- </a:t>
            </a:r>
            <a:r>
              <a:rPr lang="en-GB" altLang="en-US" dirty="0" err="1">
                <a:cs typeface="Arial" panose="020B0604020202020204" pitchFamily="34" charset="0"/>
              </a:rPr>
              <a:t>ja</a:t>
            </a:r>
            <a:r>
              <a:rPr lang="en-GB" altLang="en-US" dirty="0">
                <a:cs typeface="Arial" panose="020B0604020202020204" pitchFamily="34" charset="0"/>
              </a:rPr>
              <a:t> </a:t>
            </a:r>
            <a:r>
              <a:rPr lang="en-GB" altLang="en-US" dirty="0" err="1">
                <a:cs typeface="Arial" panose="020B0604020202020204" pitchFamily="34" charset="0"/>
              </a:rPr>
              <a:t>integrointitestaustasot</a:t>
            </a:r>
            <a:r>
              <a:rPr lang="en-GB" altLang="en-US" dirty="0">
                <a:cs typeface="Arial" panose="020B0604020202020204" pitchFamily="34" charset="0"/>
              </a:rPr>
              <a:t>)</a:t>
            </a:r>
          </a:p>
          <a:p>
            <a:endParaRPr lang="en-GB" alt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946" name="Rectangle 2">
            <a:extLst>
              <a:ext uri="{FF2B5EF4-FFF2-40B4-BE49-F238E27FC236}">
                <a16:creationId xmlns:a16="http://schemas.microsoft.com/office/drawing/2014/main" id="{B970A6E5-4B52-4F70-7FA6-8CBA14C731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Miksi strategia on vaikea käsite</a:t>
            </a:r>
            <a:endParaRPr lang="en-GB" altLang="en-US"/>
          </a:p>
        </p:txBody>
      </p:sp>
      <p:sp>
        <p:nvSpPr>
          <p:cNvPr id="210947" name="Rectangle 3">
            <a:extLst>
              <a:ext uri="{FF2B5EF4-FFF2-40B4-BE49-F238E27FC236}">
                <a16:creationId xmlns:a16="http://schemas.microsoft.com/office/drawing/2014/main" id="{C362003B-35DC-62AA-7CE8-A182CB83B1A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sz="2400" dirty="0"/>
              <a:t>Testausstrategia == Testaustekniikka (</a:t>
            </a:r>
            <a:r>
              <a:rPr lang="fi-FI" altLang="en-US" sz="2400" dirty="0" err="1"/>
              <a:t>Beizer</a:t>
            </a:r>
            <a:r>
              <a:rPr lang="fi-FI" altLang="en-US" sz="2400" dirty="0"/>
              <a:t>)</a:t>
            </a:r>
          </a:p>
          <a:p>
            <a:r>
              <a:rPr lang="fi-FI" altLang="en-US" sz="2400" dirty="0"/>
              <a:t>Testausstrategia on yksityiskohtaisempi kuin testaustekniikka (Bach)</a:t>
            </a:r>
          </a:p>
          <a:p>
            <a:r>
              <a:rPr lang="fi-FI" altLang="en-US" sz="2400" dirty="0"/>
              <a:t>Testausstrategia = Testausprosessi (ISEB </a:t>
            </a:r>
            <a:r>
              <a:rPr lang="fi-FI" altLang="en-US" sz="2400" dirty="0" err="1"/>
              <a:t>Practitioner</a:t>
            </a:r>
            <a:r>
              <a:rPr lang="fi-FI" altLang="en-US" sz="2400" dirty="0"/>
              <a:t>)</a:t>
            </a:r>
          </a:p>
          <a:p>
            <a:r>
              <a:rPr lang="fi-FI" altLang="en-US" sz="2400" dirty="0"/>
              <a:t>Strategia liiketoiminnassa – jotain laajempaa</a:t>
            </a:r>
          </a:p>
          <a:p>
            <a:pPr lvl="1">
              <a:lnSpc>
                <a:spcPct val="80000"/>
              </a:lnSpc>
            </a:pPr>
            <a:r>
              <a:rPr lang="fi-FI" altLang="en-US" sz="1800" dirty="0"/>
              <a:t>Paras arvaus mahdollisuuksista ja uhkista suunnittelun näköpiirissä kaavailluille muutoksille ja toimenpiteille</a:t>
            </a:r>
          </a:p>
          <a:p>
            <a:pPr lvl="1">
              <a:lnSpc>
                <a:spcPct val="80000"/>
              </a:lnSpc>
            </a:pPr>
            <a:r>
              <a:rPr lang="fi-FI" altLang="en-US" sz="1800" dirty="0"/>
              <a:t>Lopputulosten saavuttaminen, ei määrittäminen</a:t>
            </a:r>
          </a:p>
          <a:p>
            <a:pPr lvl="1">
              <a:lnSpc>
                <a:spcPct val="80000"/>
              </a:lnSpc>
            </a:pPr>
            <a:r>
              <a:rPr lang="en-GB" altLang="en-US" sz="1800" dirty="0" err="1"/>
              <a:t>Mitä</a:t>
            </a:r>
            <a:r>
              <a:rPr lang="en-GB" altLang="en-US" sz="1800" dirty="0"/>
              <a:t> </a:t>
            </a:r>
            <a:r>
              <a:rPr lang="en-GB" altLang="en-US" sz="1800" dirty="0" err="1"/>
              <a:t>organisaation</a:t>
            </a:r>
            <a:r>
              <a:rPr lang="en-GB" altLang="en-US" sz="1800" dirty="0"/>
              <a:t> </a:t>
            </a:r>
            <a:r>
              <a:rPr lang="en-GB" altLang="en-US" sz="1800" dirty="0" err="1"/>
              <a:t>tulisi</a:t>
            </a:r>
            <a:r>
              <a:rPr lang="en-GB" altLang="en-US" sz="1800" dirty="0"/>
              <a:t> </a:t>
            </a:r>
            <a:r>
              <a:rPr lang="en-GB" altLang="en-US" sz="1800" dirty="0" err="1"/>
              <a:t>tehdä</a:t>
            </a:r>
            <a:r>
              <a:rPr lang="en-GB" altLang="en-US" sz="1800" dirty="0"/>
              <a:t>? </a:t>
            </a:r>
          </a:p>
          <a:p>
            <a:pPr lvl="1">
              <a:lnSpc>
                <a:spcPct val="80000"/>
              </a:lnSpc>
            </a:pPr>
            <a:r>
              <a:rPr lang="en-GB" altLang="en-US" sz="1800" dirty="0" err="1"/>
              <a:t>Mitkä</a:t>
            </a:r>
            <a:r>
              <a:rPr lang="en-GB" altLang="en-US" sz="1800" dirty="0"/>
              <a:t> </a:t>
            </a:r>
            <a:r>
              <a:rPr lang="en-GB" altLang="en-US" sz="1800" dirty="0" err="1"/>
              <a:t>ovat</a:t>
            </a:r>
            <a:r>
              <a:rPr lang="en-GB" altLang="en-US" sz="1800" dirty="0"/>
              <a:t> </a:t>
            </a:r>
            <a:r>
              <a:rPr lang="en-GB" altLang="en-US" sz="1800" dirty="0" err="1"/>
              <a:t>päätökset</a:t>
            </a:r>
            <a:r>
              <a:rPr lang="en-GB" altLang="en-US" sz="1800" dirty="0"/>
              <a:t>, </a:t>
            </a:r>
            <a:r>
              <a:rPr lang="en-GB" altLang="en-US" sz="1800" dirty="0" err="1"/>
              <a:t>joita</a:t>
            </a:r>
            <a:r>
              <a:rPr lang="en-GB" altLang="en-US" sz="1800" dirty="0"/>
              <a:t> </a:t>
            </a:r>
            <a:r>
              <a:rPr lang="en-GB" altLang="en-US" sz="1800" dirty="0" err="1"/>
              <a:t>tavoittelemme</a:t>
            </a:r>
            <a:r>
              <a:rPr lang="en-GB" altLang="en-US" sz="1800" dirty="0"/>
              <a:t> </a:t>
            </a:r>
            <a:r>
              <a:rPr lang="en-GB" altLang="en-US" sz="1800" dirty="0" err="1"/>
              <a:t>ja</a:t>
            </a:r>
            <a:r>
              <a:rPr lang="en-GB" altLang="en-US" sz="1800" dirty="0"/>
              <a:t> </a:t>
            </a:r>
            <a:r>
              <a:rPr lang="en-GB" altLang="en-US" sz="1800" dirty="0" err="1"/>
              <a:t>kuinka</a:t>
            </a:r>
            <a:r>
              <a:rPr lang="en-GB" altLang="en-US" sz="1800" dirty="0"/>
              <a:t> </a:t>
            </a:r>
            <a:r>
              <a:rPr lang="en-GB" altLang="en-US" sz="1800" dirty="0" err="1"/>
              <a:t>voimme</a:t>
            </a:r>
            <a:r>
              <a:rPr lang="en-GB" altLang="en-US" sz="1800" dirty="0"/>
              <a:t> </a:t>
            </a:r>
            <a:r>
              <a:rPr lang="en-GB" altLang="en-US" sz="1800" dirty="0" err="1"/>
              <a:t>saavuttaa</a:t>
            </a:r>
            <a:r>
              <a:rPr lang="en-GB" altLang="en-US" sz="1800" dirty="0"/>
              <a:t> n</a:t>
            </a:r>
            <a:r>
              <a:rPr lang="fi-FI" altLang="en-US" sz="1800" dirty="0"/>
              <a:t>e?</a:t>
            </a:r>
            <a:endParaRPr lang="fi-FI" altLang="en-US" sz="2000" dirty="0"/>
          </a:p>
          <a:p>
            <a:endParaRPr lang="en-GB" altLang="en-US" sz="24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Rectangle 2">
            <a:extLst>
              <a:ext uri="{FF2B5EF4-FFF2-40B4-BE49-F238E27FC236}">
                <a16:creationId xmlns:a16="http://schemas.microsoft.com/office/drawing/2014/main" id="{8C03D1DA-2B24-FC32-1E2D-06F5C78474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Testausstrategia</a:t>
            </a:r>
            <a:endParaRPr lang="en-GB" altLang="en-US"/>
          </a:p>
        </p:txBody>
      </p:sp>
      <p:sp>
        <p:nvSpPr>
          <p:cNvPr id="214019" name="Rectangle 3">
            <a:extLst>
              <a:ext uri="{FF2B5EF4-FFF2-40B4-BE49-F238E27FC236}">
                <a16:creationId xmlns:a16="http://schemas.microsoft.com/office/drawing/2014/main" id="{7ACA4279-69B3-BA36-8BD8-A96C1AC4BB78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dirty="0"/>
              <a:t>Testausstrategian tarkoituksena on mahdollistaa testausta saavuttamaan tavoitteensa</a:t>
            </a:r>
          </a:p>
          <a:p>
            <a:r>
              <a:rPr lang="fi-FI" altLang="en-US" dirty="0"/>
              <a:t>Kuinka suunnittelemme kattavamme tuotteen siten että saadaan aikaan riittävä laadun arviointi </a:t>
            </a:r>
          </a:p>
          <a:p>
            <a:r>
              <a:rPr lang="fi-FI" altLang="en-US" dirty="0"/>
              <a:t>Testausstrategian tarkoitus on selvittää testausprojektin suurimmat tehtävät ja haasteet</a:t>
            </a:r>
            <a:endParaRPr lang="en-GB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98" name="Rectangle 2">
            <a:extLst>
              <a:ext uri="{FF2B5EF4-FFF2-40B4-BE49-F238E27FC236}">
                <a16:creationId xmlns:a16="http://schemas.microsoft.com/office/drawing/2014/main" id="{9A700164-6C80-1157-0276-4510D14EC1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Testauksen suunnittelu</a:t>
            </a:r>
            <a:endParaRPr lang="en-GB" altLang="en-US"/>
          </a:p>
        </p:txBody>
      </p:sp>
      <p:sp>
        <p:nvSpPr>
          <p:cNvPr id="285699" name="Rectangle 3">
            <a:extLst>
              <a:ext uri="{FF2B5EF4-FFF2-40B4-BE49-F238E27FC236}">
                <a16:creationId xmlns:a16="http://schemas.microsoft.com/office/drawing/2014/main" id="{E4A87C0B-04F6-9F01-D8D7-BF675D2411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982313"/>
            <a:ext cx="3657600" cy="762000"/>
          </a:xfrm>
          <a:prstGeom prst="rect">
            <a:avLst/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/>
            <a:r>
              <a:rPr lang="fi-FI" altLang="en-US">
                <a:latin typeface="Arial" panose="020B0604020202020204" pitchFamily="34" charset="0"/>
              </a:rPr>
              <a:t>Testausstrategia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85700" name="Rectangle 4">
            <a:extLst>
              <a:ext uri="{FF2B5EF4-FFF2-40B4-BE49-F238E27FC236}">
                <a16:creationId xmlns:a16="http://schemas.microsoft.com/office/drawing/2014/main" id="{73BF7313-531E-DDCD-DE47-E7095EDC7FF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4125313"/>
            <a:ext cx="3657600" cy="762000"/>
          </a:xfrm>
          <a:prstGeom prst="rect">
            <a:avLst/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/>
            <a:r>
              <a:rPr lang="fi-FI" altLang="en-US">
                <a:latin typeface="Arial" panose="020B0604020202020204" pitchFamily="34" charset="0"/>
              </a:rPr>
              <a:t>Yleistestaussuunnitelma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85701" name="Rectangle 5">
            <a:extLst>
              <a:ext uri="{FF2B5EF4-FFF2-40B4-BE49-F238E27FC236}">
                <a16:creationId xmlns:a16="http://schemas.microsoft.com/office/drawing/2014/main" id="{A845A369-2B3F-5F07-8D2B-484431413E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5268313"/>
            <a:ext cx="3657600" cy="762000"/>
          </a:xfrm>
          <a:prstGeom prst="rect">
            <a:avLst/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/>
            <a:r>
              <a:rPr lang="fi-FI" altLang="en-US">
                <a:latin typeface="Arial" panose="020B0604020202020204" pitchFamily="34" charset="0"/>
              </a:rPr>
              <a:t>Testaussuunnitelma</a:t>
            </a: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285702" name="Rectangle 6">
            <a:extLst>
              <a:ext uri="{FF2B5EF4-FFF2-40B4-BE49-F238E27FC236}">
                <a16:creationId xmlns:a16="http://schemas.microsoft.com/office/drawing/2014/main" id="{3163EF91-7522-2716-9FBF-C8447438BABA}"/>
              </a:ext>
            </a:extLst>
          </p:cNvPr>
          <p:cNvSpPr>
            <a:spLocks noChangeArrowheads="1"/>
          </p:cNvSpPr>
          <p:nvPr/>
        </p:nvSpPr>
        <p:spPr bwMode="black">
          <a:xfrm>
            <a:off x="6557963" y="2829913"/>
            <a:ext cx="3435350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r>
              <a:rPr lang="fi-FI" altLang="en-US" sz="1600" dirty="0">
                <a:latin typeface="Arial" panose="020B0604020202020204" pitchFamily="34" charset="0"/>
              </a:rPr>
              <a:t>Järjestelmä / tuote / palvelukohtainen</a:t>
            </a:r>
          </a:p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r>
              <a:rPr lang="fi-FI" altLang="en-US" sz="1600" dirty="0">
                <a:latin typeface="Arial" panose="020B0604020202020204" pitchFamily="34" charset="0"/>
              </a:rPr>
              <a:t>Useita projekteja saman järjestelmän elinkaaressa</a:t>
            </a:r>
          </a:p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endParaRPr lang="en-GB" altLang="en-US" sz="2000" dirty="0">
              <a:latin typeface="Arial" panose="020B0604020202020204" pitchFamily="34" charset="0"/>
            </a:endParaRPr>
          </a:p>
        </p:txBody>
      </p:sp>
      <p:sp>
        <p:nvSpPr>
          <p:cNvPr id="285703" name="Rectangle 7">
            <a:extLst>
              <a:ext uri="{FF2B5EF4-FFF2-40B4-BE49-F238E27FC236}">
                <a16:creationId xmlns:a16="http://schemas.microsoft.com/office/drawing/2014/main" id="{42B32845-F5E7-1951-262A-517354756326}"/>
              </a:ext>
            </a:extLst>
          </p:cNvPr>
          <p:cNvSpPr>
            <a:spLocks noChangeArrowheads="1"/>
          </p:cNvSpPr>
          <p:nvPr/>
        </p:nvSpPr>
        <p:spPr bwMode="black">
          <a:xfrm>
            <a:off x="6553200" y="4049113"/>
            <a:ext cx="343535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r>
              <a:rPr lang="fi-FI" altLang="en-US" sz="1600">
                <a:latin typeface="Arial" panose="020B0604020202020204" pitchFamily="34" charset="0"/>
              </a:rPr>
              <a:t>Projektikohtainen</a:t>
            </a:r>
          </a:p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r>
              <a:rPr lang="fi-FI" altLang="en-US" sz="1600">
                <a:latin typeface="Arial" panose="020B0604020202020204" pitchFamily="34" charset="0"/>
              </a:rPr>
              <a:t>Projektin lähestymistapa, strategian räätälöinti</a:t>
            </a:r>
          </a:p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85704" name="Rectangle 8">
            <a:extLst>
              <a:ext uri="{FF2B5EF4-FFF2-40B4-BE49-F238E27FC236}">
                <a16:creationId xmlns:a16="http://schemas.microsoft.com/office/drawing/2014/main" id="{EDF6D315-4B35-D7B5-2532-AB5480C8928C}"/>
              </a:ext>
            </a:extLst>
          </p:cNvPr>
          <p:cNvSpPr>
            <a:spLocks noChangeArrowheads="1"/>
          </p:cNvSpPr>
          <p:nvPr/>
        </p:nvSpPr>
        <p:spPr bwMode="black">
          <a:xfrm>
            <a:off x="6553200" y="5344513"/>
            <a:ext cx="343535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r>
              <a:rPr lang="fi-FI" altLang="en-US" sz="1600">
                <a:latin typeface="Arial" panose="020B0604020202020204" pitchFamily="34" charset="0"/>
              </a:rPr>
              <a:t>Tarkentavat suunnitelmat ryhmittäin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85705" name="Rectangle 9">
            <a:extLst>
              <a:ext uri="{FF2B5EF4-FFF2-40B4-BE49-F238E27FC236}">
                <a16:creationId xmlns:a16="http://schemas.microsoft.com/office/drawing/2014/main" id="{413380E9-7F2F-EF84-A707-8F7CB95E9C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1839313"/>
            <a:ext cx="3657600" cy="762000"/>
          </a:xfrm>
          <a:prstGeom prst="rect">
            <a:avLst/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wrap="none" anchor="ctr"/>
          <a:lstStyle/>
          <a:p>
            <a:pPr algn="ctr"/>
            <a:r>
              <a:rPr lang="fi-FI" altLang="en-US" dirty="0">
                <a:latin typeface="Arial" panose="020B0604020202020204" pitchFamily="34" charset="0"/>
              </a:rPr>
              <a:t>Testauksen missio ja </a:t>
            </a:r>
            <a:br>
              <a:rPr lang="fi-FI" altLang="en-US" dirty="0">
                <a:latin typeface="Arial" panose="020B0604020202020204" pitchFamily="34" charset="0"/>
              </a:rPr>
            </a:br>
            <a:r>
              <a:rPr lang="fi-FI" altLang="en-US" dirty="0">
                <a:latin typeface="Arial" panose="020B0604020202020204" pitchFamily="34" charset="0"/>
              </a:rPr>
              <a:t>korkean tason tavoitteet</a:t>
            </a:r>
            <a:endParaRPr lang="en-GB" altLang="en-US" dirty="0">
              <a:latin typeface="Arial" panose="020B0604020202020204" pitchFamily="34" charset="0"/>
            </a:endParaRPr>
          </a:p>
        </p:txBody>
      </p:sp>
      <p:sp>
        <p:nvSpPr>
          <p:cNvPr id="285706" name="Rectangle 10">
            <a:extLst>
              <a:ext uri="{FF2B5EF4-FFF2-40B4-BE49-F238E27FC236}">
                <a16:creationId xmlns:a16="http://schemas.microsoft.com/office/drawing/2014/main" id="{54E54A86-275C-D221-97F3-718E661DAC6B}"/>
              </a:ext>
            </a:extLst>
          </p:cNvPr>
          <p:cNvSpPr>
            <a:spLocks noChangeArrowheads="1"/>
          </p:cNvSpPr>
          <p:nvPr/>
        </p:nvSpPr>
        <p:spPr bwMode="black">
          <a:xfrm>
            <a:off x="6553200" y="1686913"/>
            <a:ext cx="3435350" cy="121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r>
              <a:rPr lang="fi-FI" altLang="en-US" sz="1600">
                <a:latin typeface="Arial" panose="020B0604020202020204" pitchFamily="34" charset="0"/>
              </a:rPr>
              <a:t>Organisaation odotukset testaustoiminnalle</a:t>
            </a:r>
          </a:p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r>
              <a:rPr lang="fi-FI" altLang="en-US" sz="1600">
                <a:latin typeface="Arial" panose="020B0604020202020204" pitchFamily="34" charset="0"/>
              </a:rPr>
              <a:t>Laatupainotukset sovellusalueella</a:t>
            </a:r>
          </a:p>
          <a:p>
            <a:pPr>
              <a:lnSpc>
                <a:spcPct val="90000"/>
              </a:lnSpc>
              <a:spcBef>
                <a:spcPct val="20000"/>
              </a:spcBef>
              <a:buSzPct val="65000"/>
              <a:buFont typeface="Times" pitchFamily="18" charset="0"/>
              <a:buChar char="•"/>
            </a:pPr>
            <a:endParaRPr lang="en-GB" altLang="en-US" sz="2000">
              <a:latin typeface="Arial" panose="020B0604020202020204" pitchFamily="34" charset="0"/>
            </a:endParaRPr>
          </a:p>
        </p:txBody>
      </p:sp>
      <p:cxnSp>
        <p:nvCxnSpPr>
          <p:cNvPr id="285707" name="AutoShape 11">
            <a:extLst>
              <a:ext uri="{FF2B5EF4-FFF2-40B4-BE49-F238E27FC236}">
                <a16:creationId xmlns:a16="http://schemas.microsoft.com/office/drawing/2014/main" id="{36520A56-4802-16C4-66C9-C2F6073BD264}"/>
              </a:ext>
            </a:extLst>
          </p:cNvPr>
          <p:cNvCxnSpPr>
            <a:cxnSpLocks noChangeShapeType="1"/>
            <a:stCxn id="285705" idx="2"/>
            <a:endCxn id="285699" idx="0"/>
          </p:cNvCxnSpPr>
          <p:nvPr/>
        </p:nvCxnSpPr>
        <p:spPr bwMode="auto">
          <a:xfrm>
            <a:off x="4267200" y="2601313"/>
            <a:ext cx="0" cy="38100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5708" name="AutoShape 12">
            <a:extLst>
              <a:ext uri="{FF2B5EF4-FFF2-40B4-BE49-F238E27FC236}">
                <a16:creationId xmlns:a16="http://schemas.microsoft.com/office/drawing/2014/main" id="{DD8A7F2D-2E43-B070-5395-BF69B0F01646}"/>
              </a:ext>
            </a:extLst>
          </p:cNvPr>
          <p:cNvCxnSpPr>
            <a:cxnSpLocks noChangeShapeType="1"/>
            <a:stCxn id="285699" idx="2"/>
            <a:endCxn id="285700" idx="0"/>
          </p:cNvCxnSpPr>
          <p:nvPr/>
        </p:nvCxnSpPr>
        <p:spPr bwMode="auto">
          <a:xfrm>
            <a:off x="4267200" y="3744313"/>
            <a:ext cx="0" cy="38100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5709" name="AutoShape 13">
            <a:extLst>
              <a:ext uri="{FF2B5EF4-FFF2-40B4-BE49-F238E27FC236}">
                <a16:creationId xmlns:a16="http://schemas.microsoft.com/office/drawing/2014/main" id="{F2499301-6E4A-3104-10DA-E2F6FAFCE87A}"/>
              </a:ext>
            </a:extLst>
          </p:cNvPr>
          <p:cNvCxnSpPr>
            <a:cxnSpLocks noChangeShapeType="1"/>
            <a:stCxn id="285700" idx="2"/>
            <a:endCxn id="285701" idx="0"/>
          </p:cNvCxnSpPr>
          <p:nvPr/>
        </p:nvCxnSpPr>
        <p:spPr bwMode="auto">
          <a:xfrm>
            <a:off x="4267200" y="4887313"/>
            <a:ext cx="0" cy="38100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129C132E-F4A3-07B7-F823-45AC23BCA6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Sisältö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5B9C1267-1082-6E11-1D5C-F13B86099AE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86436"/>
            <a:ext cx="10515600" cy="4351338"/>
          </a:xfrm>
        </p:spPr>
        <p:txBody>
          <a:bodyPr/>
          <a:lstStyle/>
          <a:p>
            <a:r>
              <a:rPr lang="fi-FI" altLang="en-US" dirty="0"/>
              <a:t>Perinteinen ja ketterä ohjelmistokehitys – suunnittelun rooli</a:t>
            </a:r>
          </a:p>
          <a:p>
            <a:r>
              <a:rPr lang="fi-FI" altLang="en-US" dirty="0"/>
              <a:t>Testauksen käsitteistön haaste testaussuunnittelulle</a:t>
            </a:r>
          </a:p>
          <a:p>
            <a:r>
              <a:rPr lang="fi-FI" altLang="en-US" dirty="0"/>
              <a:t>Testausstrategian monet ulottuvuudet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AutoShape 2">
            <a:extLst>
              <a:ext uri="{FF2B5EF4-FFF2-40B4-BE49-F238E27FC236}">
                <a16:creationId xmlns:a16="http://schemas.microsoft.com/office/drawing/2014/main" id="{8AF7700D-E31C-D306-9A19-965199EDCB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2161136"/>
            <a:ext cx="8001000" cy="2667000"/>
          </a:xfrm>
          <a:prstGeom prst="parallelogram">
            <a:avLst>
              <a:gd name="adj" fmla="val 26375"/>
            </a:avLst>
          </a:prstGeom>
          <a:solidFill>
            <a:schemeClr val="folHlink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286723" name="AutoShape 3">
            <a:extLst>
              <a:ext uri="{FF2B5EF4-FFF2-40B4-BE49-F238E27FC236}">
                <a16:creationId xmlns:a16="http://schemas.microsoft.com/office/drawing/2014/main" id="{2AC5C7E2-6C6A-53F9-A47D-7014CB3C8E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2161136"/>
            <a:ext cx="7315200" cy="2209800"/>
          </a:xfrm>
          <a:prstGeom prst="parallelogram">
            <a:avLst>
              <a:gd name="adj" fmla="val 26299"/>
            </a:avLst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1600">
              <a:latin typeface="Arial" panose="020B0604020202020204" pitchFamily="34" charset="0"/>
            </a:endParaRPr>
          </a:p>
        </p:txBody>
      </p:sp>
      <p:sp>
        <p:nvSpPr>
          <p:cNvPr id="286724" name="Rectangle 4">
            <a:extLst>
              <a:ext uri="{FF2B5EF4-FFF2-40B4-BE49-F238E27FC236}">
                <a16:creationId xmlns:a16="http://schemas.microsoft.com/office/drawing/2014/main" id="{E8B3AD8B-0E89-52B5-5C75-8E83F541248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Testausprosessi </a:t>
            </a:r>
            <a:br>
              <a:rPr lang="fi-FI" altLang="en-US"/>
            </a:br>
            <a:r>
              <a:rPr lang="fi-FI" altLang="en-US" sz="1600"/>
              <a:t>Muokattu: Pol &amp; Van Veenendaal. TMap.</a:t>
            </a:r>
            <a:r>
              <a:rPr lang="fi-FI" altLang="en-US" sz="1800"/>
              <a:t> </a:t>
            </a:r>
            <a:endParaRPr lang="en-GB" altLang="en-US"/>
          </a:p>
        </p:txBody>
      </p:sp>
      <p:sp>
        <p:nvSpPr>
          <p:cNvPr id="286725" name="AutoShape 5">
            <a:extLst>
              <a:ext uri="{FF2B5EF4-FFF2-40B4-BE49-F238E27FC236}">
                <a16:creationId xmlns:a16="http://schemas.microsoft.com/office/drawing/2014/main" id="{C64D0E5A-A790-B476-33DD-E4EBEE9ECB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2161136"/>
            <a:ext cx="1828800" cy="1752600"/>
          </a:xfrm>
          <a:prstGeom prst="parallelogram">
            <a:avLst>
              <a:gd name="adj" fmla="val 26087"/>
            </a:avLst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1600">
                <a:latin typeface="Arial" panose="020B0604020202020204" pitchFamily="34" charset="0"/>
              </a:rPr>
              <a:t>Valmistelu</a:t>
            </a:r>
            <a:endParaRPr lang="en-GB" altLang="en-US" sz="1600">
              <a:latin typeface="Arial" panose="020B0604020202020204" pitchFamily="34" charset="0"/>
            </a:endParaRPr>
          </a:p>
        </p:txBody>
      </p:sp>
      <p:sp>
        <p:nvSpPr>
          <p:cNvPr id="286726" name="AutoShape 6">
            <a:extLst>
              <a:ext uri="{FF2B5EF4-FFF2-40B4-BE49-F238E27FC236}">
                <a16:creationId xmlns:a16="http://schemas.microsoft.com/office/drawing/2014/main" id="{F8D114C0-FE2E-CEF5-6A41-F731B3CD8A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2161136"/>
            <a:ext cx="1828800" cy="1752600"/>
          </a:xfrm>
          <a:prstGeom prst="parallelogram">
            <a:avLst>
              <a:gd name="adj" fmla="val 26087"/>
            </a:avLst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1600">
                <a:latin typeface="Arial" panose="020B0604020202020204" pitchFamily="34" charset="0"/>
              </a:rPr>
              <a:t>Määrittely</a:t>
            </a:r>
            <a:endParaRPr lang="en-GB" altLang="en-US" sz="1600">
              <a:latin typeface="Arial" panose="020B0604020202020204" pitchFamily="34" charset="0"/>
            </a:endParaRPr>
          </a:p>
        </p:txBody>
      </p:sp>
      <p:sp>
        <p:nvSpPr>
          <p:cNvPr id="286727" name="AutoShape 7">
            <a:extLst>
              <a:ext uri="{FF2B5EF4-FFF2-40B4-BE49-F238E27FC236}">
                <a16:creationId xmlns:a16="http://schemas.microsoft.com/office/drawing/2014/main" id="{C3E673F1-DE7D-53A7-0DC2-079955A128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5200" y="2161136"/>
            <a:ext cx="1828800" cy="1752600"/>
          </a:xfrm>
          <a:prstGeom prst="parallelogram">
            <a:avLst>
              <a:gd name="adj" fmla="val 26087"/>
            </a:avLst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1600">
                <a:latin typeface="Arial" panose="020B0604020202020204" pitchFamily="34" charset="0"/>
              </a:rPr>
              <a:t>Suoritus</a:t>
            </a:r>
            <a:endParaRPr lang="en-GB" altLang="en-US" sz="1600">
              <a:latin typeface="Arial" panose="020B0604020202020204" pitchFamily="34" charset="0"/>
            </a:endParaRPr>
          </a:p>
        </p:txBody>
      </p:sp>
      <p:sp>
        <p:nvSpPr>
          <p:cNvPr id="286728" name="AutoShape 8">
            <a:extLst>
              <a:ext uri="{FF2B5EF4-FFF2-40B4-BE49-F238E27FC236}">
                <a16:creationId xmlns:a16="http://schemas.microsoft.com/office/drawing/2014/main" id="{D53E27C4-36E6-F71F-FEF2-C729CC81B5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6800" y="2161136"/>
            <a:ext cx="1828800" cy="1752600"/>
          </a:xfrm>
          <a:prstGeom prst="parallelogram">
            <a:avLst>
              <a:gd name="adj" fmla="val 26087"/>
            </a:avLst>
          </a:prstGeom>
          <a:solidFill>
            <a:schemeClr val="accent1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1600">
                <a:latin typeface="Arial" panose="020B0604020202020204" pitchFamily="34" charset="0"/>
              </a:rPr>
              <a:t>Lopetus</a:t>
            </a:r>
            <a:endParaRPr lang="en-GB" altLang="en-US" sz="1600">
              <a:latin typeface="Arial" panose="020B0604020202020204" pitchFamily="34" charset="0"/>
            </a:endParaRPr>
          </a:p>
        </p:txBody>
      </p:sp>
      <p:sp>
        <p:nvSpPr>
          <p:cNvPr id="286729" name="Text Box 9">
            <a:extLst>
              <a:ext uri="{FF2B5EF4-FFF2-40B4-BE49-F238E27FC236}">
                <a16:creationId xmlns:a16="http://schemas.microsoft.com/office/drawing/2014/main" id="{7E25397F-880F-E96B-6F6A-2BA7503BD45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67200" y="3989936"/>
            <a:ext cx="45720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1600">
                <a:latin typeface="Arial" panose="020B0604020202020204" pitchFamily="34" charset="0"/>
              </a:rPr>
              <a:t>Suunnittelu ja hallinta (projektinäkökulma)</a:t>
            </a:r>
            <a:endParaRPr lang="en-GB" altLang="en-US" sz="1600">
              <a:latin typeface="Arial" panose="020B0604020202020204" pitchFamily="34" charset="0"/>
            </a:endParaRPr>
          </a:p>
        </p:txBody>
      </p:sp>
      <p:sp>
        <p:nvSpPr>
          <p:cNvPr id="286730" name="Text Box 10">
            <a:extLst>
              <a:ext uri="{FF2B5EF4-FFF2-40B4-BE49-F238E27FC236}">
                <a16:creationId xmlns:a16="http://schemas.microsoft.com/office/drawing/2014/main" id="{20F0DBCD-AC87-D5AB-166A-3FC7076BB2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0400" y="4447136"/>
            <a:ext cx="5638800" cy="336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1600">
                <a:latin typeface="Arial" panose="020B0604020202020204" pitchFamily="34" charset="0"/>
              </a:rPr>
              <a:t> Strateginen suunnittelu ja hallinta (elinkaarinäkökulma)</a:t>
            </a:r>
            <a:endParaRPr lang="en-GB" altLang="en-US" sz="1600">
              <a:latin typeface="Arial" panose="020B0604020202020204" pitchFamily="34" charset="0"/>
            </a:endParaRPr>
          </a:p>
        </p:txBody>
      </p:sp>
      <p:sp>
        <p:nvSpPr>
          <p:cNvPr id="286731" name="Text Box 11">
            <a:extLst>
              <a:ext uri="{FF2B5EF4-FFF2-40B4-BE49-F238E27FC236}">
                <a16:creationId xmlns:a16="http://schemas.microsoft.com/office/drawing/2014/main" id="{5B77319D-F329-6DF4-2C0E-0D020A3F79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38400" y="5239299"/>
            <a:ext cx="2438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2000">
                <a:latin typeface="Arial" panose="020B0604020202020204" pitchFamily="34" charset="0"/>
              </a:rPr>
              <a:t>Testausstrategia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cxnSp>
        <p:nvCxnSpPr>
          <p:cNvPr id="286732" name="AutoShape 12">
            <a:extLst>
              <a:ext uri="{FF2B5EF4-FFF2-40B4-BE49-F238E27FC236}">
                <a16:creationId xmlns:a16="http://schemas.microsoft.com/office/drawing/2014/main" id="{DE45CF25-F549-CF13-0A02-5CFB424CCD53}"/>
              </a:ext>
            </a:extLst>
          </p:cNvPr>
          <p:cNvCxnSpPr>
            <a:cxnSpLocks noChangeShapeType="1"/>
            <a:endCxn id="286722" idx="3"/>
          </p:cNvCxnSpPr>
          <p:nvPr/>
        </p:nvCxnSpPr>
        <p:spPr bwMode="auto">
          <a:xfrm flipV="1">
            <a:off x="3657601" y="4828136"/>
            <a:ext cx="2505075" cy="457200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6733" name="Text Box 13">
            <a:extLst>
              <a:ext uri="{FF2B5EF4-FFF2-40B4-BE49-F238E27FC236}">
                <a16:creationId xmlns:a16="http://schemas.microsoft.com/office/drawing/2014/main" id="{C5C39053-E515-648C-4054-94D841B12F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05600" y="5178974"/>
            <a:ext cx="3962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2000">
                <a:latin typeface="Arial" panose="020B0604020202020204" pitchFamily="34" charset="0"/>
              </a:rPr>
              <a:t>Testaussuunnitelma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cxnSp>
        <p:nvCxnSpPr>
          <p:cNvPr id="286734" name="AutoShape 14">
            <a:extLst>
              <a:ext uri="{FF2B5EF4-FFF2-40B4-BE49-F238E27FC236}">
                <a16:creationId xmlns:a16="http://schemas.microsoft.com/office/drawing/2014/main" id="{7EEE657A-9AA3-59C8-29A4-23B916A42CCF}"/>
              </a:ext>
            </a:extLst>
          </p:cNvPr>
          <p:cNvCxnSpPr>
            <a:cxnSpLocks noChangeShapeType="1"/>
            <a:stCxn id="286733" idx="0"/>
            <a:endCxn id="286723" idx="4"/>
          </p:cNvCxnSpPr>
          <p:nvPr/>
        </p:nvCxnSpPr>
        <p:spPr bwMode="auto">
          <a:xfrm flipH="1" flipV="1">
            <a:off x="6858000" y="4370937"/>
            <a:ext cx="1828800" cy="808037"/>
          </a:xfrm>
          <a:prstGeom prst="straightConnector1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86735" name="Text Box 15">
            <a:extLst>
              <a:ext uri="{FF2B5EF4-FFF2-40B4-BE49-F238E27FC236}">
                <a16:creationId xmlns:a16="http://schemas.microsoft.com/office/drawing/2014/main" id="{A528DE4D-B312-003D-8DC6-116D45E7BB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81800" y="1399137"/>
            <a:ext cx="2438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2000">
                <a:latin typeface="Arial" panose="020B0604020202020204" pitchFamily="34" charset="0"/>
              </a:rPr>
              <a:t>Testitapaukset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cxnSp>
        <p:nvCxnSpPr>
          <p:cNvPr id="286736" name="AutoShape 16">
            <a:extLst>
              <a:ext uri="{FF2B5EF4-FFF2-40B4-BE49-F238E27FC236}">
                <a16:creationId xmlns:a16="http://schemas.microsoft.com/office/drawing/2014/main" id="{7C630F15-9438-E138-F297-7CB777996B80}"/>
              </a:ext>
            </a:extLst>
          </p:cNvPr>
          <p:cNvCxnSpPr>
            <a:cxnSpLocks noChangeShapeType="1"/>
            <a:stCxn id="286735" idx="2"/>
            <a:endCxn id="286725" idx="0"/>
          </p:cNvCxnSpPr>
          <p:nvPr/>
        </p:nvCxnSpPr>
        <p:spPr bwMode="auto">
          <a:xfrm flipH="1">
            <a:off x="5715000" y="1796012"/>
            <a:ext cx="2286000" cy="365125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6737" name="AutoShape 17">
            <a:extLst>
              <a:ext uri="{FF2B5EF4-FFF2-40B4-BE49-F238E27FC236}">
                <a16:creationId xmlns:a16="http://schemas.microsoft.com/office/drawing/2014/main" id="{3695F62B-0F49-F670-02AB-073F39312CE6}"/>
              </a:ext>
            </a:extLst>
          </p:cNvPr>
          <p:cNvCxnSpPr>
            <a:cxnSpLocks noChangeShapeType="1"/>
            <a:stCxn id="286735" idx="2"/>
            <a:endCxn id="286727" idx="0"/>
          </p:cNvCxnSpPr>
          <p:nvPr/>
        </p:nvCxnSpPr>
        <p:spPr bwMode="auto">
          <a:xfrm>
            <a:off x="8001000" y="1796012"/>
            <a:ext cx="457200" cy="365125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770" name="Rectangle 2">
            <a:extLst>
              <a:ext uri="{FF2B5EF4-FFF2-40B4-BE49-F238E27FC236}">
                <a16:creationId xmlns:a16="http://schemas.microsoft.com/office/drawing/2014/main" id="{745459A5-8ED0-5FB3-955A-CAA288A33A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Projektin näkökulma testaussuunnitteluun</a:t>
            </a:r>
            <a:br>
              <a:rPr lang="fi-FI" altLang="en-US"/>
            </a:br>
            <a:r>
              <a:rPr lang="fi-FI" altLang="en-US" sz="1600"/>
              <a:t>Lähde: Pol &amp; Van Veenendaal. TMap.</a:t>
            </a:r>
            <a:r>
              <a:rPr lang="fi-FI" altLang="en-US" sz="1800"/>
              <a:t> </a:t>
            </a:r>
            <a:endParaRPr lang="en-GB" altLang="en-US" sz="1800"/>
          </a:p>
        </p:txBody>
      </p:sp>
      <p:grpSp>
        <p:nvGrpSpPr>
          <p:cNvPr id="288771" name="Group 3">
            <a:extLst>
              <a:ext uri="{FF2B5EF4-FFF2-40B4-BE49-F238E27FC236}">
                <a16:creationId xmlns:a16="http://schemas.microsoft.com/office/drawing/2014/main" id="{6FD44C4A-60C2-92A1-F92D-F5A14D972805}"/>
              </a:ext>
            </a:extLst>
          </p:cNvPr>
          <p:cNvGrpSpPr>
            <a:grpSpLocks/>
          </p:cNvGrpSpPr>
          <p:nvPr/>
        </p:nvGrpSpPr>
        <p:grpSpPr bwMode="auto">
          <a:xfrm>
            <a:off x="2857500" y="1996966"/>
            <a:ext cx="6477000" cy="4038600"/>
            <a:chOff x="816" y="1536"/>
            <a:chExt cx="4080" cy="2544"/>
          </a:xfrm>
        </p:grpSpPr>
        <p:sp>
          <p:nvSpPr>
            <p:cNvPr id="288772" name="AutoShape 4">
              <a:extLst>
                <a:ext uri="{FF2B5EF4-FFF2-40B4-BE49-F238E27FC236}">
                  <a16:creationId xmlns:a16="http://schemas.microsoft.com/office/drawing/2014/main" id="{0AA9A40F-873F-1AA7-1D47-B0FC5A4483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6" y="1536"/>
              <a:ext cx="4080" cy="2544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9525">
              <a:solidFill>
                <a:srgbClr val="00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/>
            <a:lstStyle/>
            <a:p>
              <a:pPr algn="ctr"/>
              <a:r>
                <a:rPr lang="fi-FI" altLang="en-US">
                  <a:latin typeface="Arial" panose="020B0604020202020204" pitchFamily="34" charset="0"/>
                </a:rPr>
                <a:t>Yleistestaussuunnitelma</a:t>
              </a:r>
              <a:endParaRPr lang="en-GB" altLang="en-US">
                <a:latin typeface="Arial" panose="020B0604020202020204" pitchFamily="34" charset="0"/>
              </a:endParaRPr>
            </a:p>
          </p:txBody>
        </p:sp>
        <p:sp>
          <p:nvSpPr>
            <p:cNvPr id="288773" name="Rectangle 5">
              <a:extLst>
                <a:ext uri="{FF2B5EF4-FFF2-40B4-BE49-F238E27FC236}">
                  <a16:creationId xmlns:a16="http://schemas.microsoft.com/office/drawing/2014/main" id="{25B03F0E-ADFB-8271-6E87-1DB5AA5866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14" y="2045"/>
              <a:ext cx="3284" cy="203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8774" name="Rectangle 6">
              <a:extLst>
                <a:ext uri="{FF2B5EF4-FFF2-40B4-BE49-F238E27FC236}">
                  <a16:creationId xmlns:a16="http://schemas.microsoft.com/office/drawing/2014/main" id="{76E65F2F-6EF9-254C-E8F8-EFEFE69380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4" y="2096"/>
              <a:ext cx="3184" cy="458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fi-FI" altLang="en-US" sz="2000">
                  <a:latin typeface="Arial" panose="020B0604020202020204" pitchFamily="34" charset="0"/>
                </a:rPr>
                <a:t>Hyväksymistestaussuunnitelma</a:t>
              </a:r>
              <a:endParaRPr lang="en-GB" altLang="en-US" sz="2000">
                <a:latin typeface="Arial" panose="020B0604020202020204" pitchFamily="34" charset="0"/>
              </a:endParaRPr>
            </a:p>
          </p:txBody>
        </p:sp>
        <p:sp>
          <p:nvSpPr>
            <p:cNvPr id="288775" name="Rectangle 7">
              <a:extLst>
                <a:ext uri="{FF2B5EF4-FFF2-40B4-BE49-F238E27FC236}">
                  <a16:creationId xmlns:a16="http://schemas.microsoft.com/office/drawing/2014/main" id="{954AFD83-F2B9-B226-8B8E-3C03364C5B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4" y="2604"/>
              <a:ext cx="3184" cy="458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fi-FI" altLang="en-US" sz="2000">
                  <a:latin typeface="Arial" panose="020B0604020202020204" pitchFamily="34" charset="0"/>
                </a:rPr>
                <a:t>Järjestelmätestaussuunnitelma</a:t>
              </a:r>
              <a:endParaRPr lang="en-GB" altLang="en-US" sz="2000">
                <a:latin typeface="Arial" panose="020B0604020202020204" pitchFamily="34" charset="0"/>
              </a:endParaRPr>
            </a:p>
          </p:txBody>
        </p:sp>
        <p:sp>
          <p:nvSpPr>
            <p:cNvPr id="288776" name="Rectangle 8">
              <a:extLst>
                <a:ext uri="{FF2B5EF4-FFF2-40B4-BE49-F238E27FC236}">
                  <a16:creationId xmlns:a16="http://schemas.microsoft.com/office/drawing/2014/main" id="{7D8B6E2C-2479-0EB9-7A5C-F2A601AAE8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4" y="3113"/>
              <a:ext cx="3184" cy="458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fi-FI" altLang="en-US" sz="2000">
                  <a:latin typeface="Arial" panose="020B0604020202020204" pitchFamily="34" charset="0"/>
                </a:rPr>
                <a:t>Integrointitestaussuunnitelma</a:t>
              </a:r>
              <a:endParaRPr lang="en-GB" altLang="en-US" sz="2000">
                <a:latin typeface="Arial" panose="020B0604020202020204" pitchFamily="34" charset="0"/>
              </a:endParaRPr>
            </a:p>
          </p:txBody>
        </p:sp>
        <p:sp>
          <p:nvSpPr>
            <p:cNvPr id="288777" name="Rectangle 9">
              <a:extLst>
                <a:ext uri="{FF2B5EF4-FFF2-40B4-BE49-F238E27FC236}">
                  <a16:creationId xmlns:a16="http://schemas.microsoft.com/office/drawing/2014/main" id="{9134C102-C931-D057-2335-5F095F681FC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64" y="3622"/>
              <a:ext cx="3184" cy="458"/>
            </a:xfrm>
            <a:prstGeom prst="rect">
              <a:avLst/>
            </a:prstGeom>
            <a:solidFill>
              <a:schemeClr val="folHlink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r>
                <a:rPr lang="fi-FI" altLang="en-US" sz="2000">
                  <a:latin typeface="Arial" panose="020B0604020202020204" pitchFamily="34" charset="0"/>
                </a:rPr>
                <a:t>Yksikkötestaussuunnitelma</a:t>
              </a:r>
              <a:endParaRPr lang="en-GB" altLang="en-US" sz="2000">
                <a:latin typeface="Arial" panose="020B0604020202020204" pitchFamily="34" charset="0"/>
              </a:endParaR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818" name="Rectangle 2">
            <a:extLst>
              <a:ext uri="{FF2B5EF4-FFF2-40B4-BE49-F238E27FC236}">
                <a16:creationId xmlns:a16="http://schemas.microsoft.com/office/drawing/2014/main" id="{126C9F1D-0C65-2627-CFEF-B8D86F20C0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Mitä sisällyttää testausstrategiaan</a:t>
            </a:r>
            <a:endParaRPr lang="en-GB" altLang="en-US"/>
          </a:p>
        </p:txBody>
      </p:sp>
      <p:sp>
        <p:nvSpPr>
          <p:cNvPr id="290819" name="Rectangle 3">
            <a:extLst>
              <a:ext uri="{FF2B5EF4-FFF2-40B4-BE49-F238E27FC236}">
                <a16:creationId xmlns:a16="http://schemas.microsoft.com/office/drawing/2014/main" id="{D7099DF3-183C-2B8F-5283-6E2F19B654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9713" y="3393859"/>
            <a:ext cx="2305050" cy="1812925"/>
          </a:xfrm>
          <a:prstGeom prst="rect">
            <a:avLst/>
          </a:prstGeom>
          <a:solidFill>
            <a:schemeClr val="folHlink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dirty="0">
                <a:latin typeface="Arial" panose="020B0604020202020204" pitchFamily="34" charset="0"/>
              </a:rPr>
              <a:t>Testaustasot</a:t>
            </a:r>
          </a:p>
          <a:p>
            <a:pPr algn="ctr"/>
            <a:r>
              <a:rPr lang="fi-FI" altLang="en-US" dirty="0">
                <a:latin typeface="Arial" panose="020B0604020202020204" pitchFamily="34" charset="0"/>
              </a:rPr>
              <a:t>Testausvaiheet</a:t>
            </a:r>
          </a:p>
          <a:p>
            <a:pPr algn="ctr"/>
            <a:r>
              <a:rPr lang="fi-FI" altLang="en-US" dirty="0">
                <a:latin typeface="Arial" panose="020B0604020202020204" pitchFamily="34" charset="0"/>
              </a:rPr>
              <a:t>(Testikierrokset)</a:t>
            </a:r>
          </a:p>
          <a:p>
            <a:pPr algn="ctr"/>
            <a:r>
              <a:rPr lang="fi-FI" altLang="en-US" dirty="0">
                <a:latin typeface="Arial" panose="020B0604020202020204" pitchFamily="34" charset="0"/>
              </a:rPr>
              <a:t>Testityypit</a:t>
            </a:r>
          </a:p>
          <a:p>
            <a:pPr algn="ctr"/>
            <a:r>
              <a:rPr lang="fi-FI" altLang="en-US" dirty="0">
                <a:latin typeface="Arial" panose="020B0604020202020204" pitchFamily="34" charset="0"/>
              </a:rPr>
              <a:t>(Testausympäristöt)</a:t>
            </a:r>
          </a:p>
          <a:p>
            <a:pPr algn="ctr"/>
            <a:r>
              <a:rPr lang="fi-FI" altLang="en-US" b="1" dirty="0">
                <a:latin typeface="Arial" panose="020B0604020202020204" pitchFamily="34" charset="0"/>
              </a:rPr>
              <a:t>Testaustekniikat</a:t>
            </a:r>
            <a:endParaRPr lang="en-GB" altLang="en-US" b="1" dirty="0">
              <a:latin typeface="Arial" panose="020B0604020202020204" pitchFamily="34" charset="0"/>
            </a:endParaRPr>
          </a:p>
        </p:txBody>
      </p:sp>
      <p:sp>
        <p:nvSpPr>
          <p:cNvPr id="290820" name="AutoShape 4">
            <a:extLst>
              <a:ext uri="{FF2B5EF4-FFF2-40B4-BE49-F238E27FC236}">
                <a16:creationId xmlns:a16="http://schemas.microsoft.com/office/drawing/2014/main" id="{F0516782-14F9-C47F-E512-9BA200F5F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3" y="2387383"/>
            <a:ext cx="2305050" cy="806450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2000">
                <a:latin typeface="Arial" panose="020B0604020202020204" pitchFamily="34" charset="0"/>
              </a:rPr>
              <a:t>Missio ja tavoitteet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90821" name="Text Box 5">
            <a:extLst>
              <a:ext uri="{FF2B5EF4-FFF2-40B4-BE49-F238E27FC236}">
                <a16:creationId xmlns:a16="http://schemas.microsoft.com/office/drawing/2014/main" id="{CEACB35C-5235-329C-DC24-01448A5C9A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1425" y="1784134"/>
            <a:ext cx="230505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1200" dirty="0">
                <a:latin typeface="Arial" panose="020B0604020202020204" pitchFamily="34" charset="0"/>
              </a:rPr>
              <a:t>”Löytää kaikkein tärkeimmät viat mahdollisimman nopeasti mahdollisimman halvalla”</a:t>
            </a:r>
            <a:endParaRPr lang="en-GB" altLang="en-US" sz="1200" dirty="0">
              <a:latin typeface="Arial" panose="020B0604020202020204" pitchFamily="34" charset="0"/>
            </a:endParaRPr>
          </a:p>
        </p:txBody>
      </p:sp>
      <p:sp>
        <p:nvSpPr>
          <p:cNvPr id="290822" name="AutoShape 6">
            <a:extLst>
              <a:ext uri="{FF2B5EF4-FFF2-40B4-BE49-F238E27FC236}">
                <a16:creationId xmlns:a16="http://schemas.microsoft.com/office/drawing/2014/main" id="{C5549077-3E69-3A3C-58E3-DBA2DA57C5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97788" y="2387384"/>
            <a:ext cx="2305050" cy="873125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2000">
                <a:latin typeface="Arial" panose="020B0604020202020204" pitchFamily="34" charset="0"/>
              </a:rPr>
              <a:t>Testausprosessi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90823" name="AutoShape 7">
            <a:extLst>
              <a:ext uri="{FF2B5EF4-FFF2-40B4-BE49-F238E27FC236}">
                <a16:creationId xmlns:a16="http://schemas.microsoft.com/office/drawing/2014/main" id="{1B7272CC-1244-57B6-E593-D50FB41474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2863" y="3730409"/>
            <a:ext cx="2665412" cy="1274763"/>
          </a:xfrm>
          <a:prstGeom prst="rightArrowCallout">
            <a:avLst>
              <a:gd name="adj1" fmla="val 25000"/>
              <a:gd name="adj2" fmla="val 25000"/>
              <a:gd name="adj3" fmla="val 34848"/>
              <a:gd name="adj4" fmla="val 66667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fi-FI" altLang="en-US" sz="2000">
                <a:latin typeface="Arial" panose="020B0604020202020204" pitchFamily="34" charset="0"/>
              </a:rPr>
              <a:t>Laatu-</a:t>
            </a:r>
            <a:br>
              <a:rPr lang="fi-FI" altLang="en-US" sz="2000">
                <a:latin typeface="Arial" panose="020B0604020202020204" pitchFamily="34" charset="0"/>
              </a:rPr>
            </a:br>
            <a:r>
              <a:rPr lang="fi-FI" altLang="en-US" sz="2000">
                <a:latin typeface="Arial" panose="020B0604020202020204" pitchFamily="34" charset="0"/>
              </a:rPr>
              <a:t>ominaisuudet</a:t>
            </a:r>
          </a:p>
        </p:txBody>
      </p:sp>
      <p:sp>
        <p:nvSpPr>
          <p:cNvPr id="290824" name="AutoShape 8">
            <a:extLst>
              <a:ext uri="{FF2B5EF4-FFF2-40B4-BE49-F238E27FC236}">
                <a16:creationId xmlns:a16="http://schemas.microsoft.com/office/drawing/2014/main" id="{E027282F-2A0F-D706-960F-1163B021FE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64175" y="1784134"/>
            <a:ext cx="1944688" cy="1476375"/>
          </a:xfrm>
          <a:prstGeom prst="downArrowCallout">
            <a:avLst>
              <a:gd name="adj1" fmla="val 32930"/>
              <a:gd name="adj2" fmla="val 32930"/>
              <a:gd name="adj3" fmla="val 16667"/>
              <a:gd name="adj4" fmla="val 66667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fi-FI" altLang="en-US" sz="2000">
                <a:latin typeface="Arial" panose="020B0604020202020204" pitchFamily="34" charset="0"/>
              </a:rPr>
              <a:t>Järjestelmä-</a:t>
            </a:r>
            <a:br>
              <a:rPr lang="fi-FI" altLang="en-US" sz="2000">
                <a:latin typeface="Arial" panose="020B0604020202020204" pitchFamily="34" charset="0"/>
              </a:rPr>
            </a:br>
            <a:r>
              <a:rPr lang="fi-FI" altLang="en-US" sz="2000">
                <a:latin typeface="Arial" panose="020B0604020202020204" pitchFamily="34" charset="0"/>
              </a:rPr>
              <a:t>kehityksen </a:t>
            </a:r>
            <a:br>
              <a:rPr lang="fi-FI" altLang="en-US" sz="2000">
                <a:latin typeface="Arial" panose="020B0604020202020204" pitchFamily="34" charset="0"/>
              </a:rPr>
            </a:br>
            <a:r>
              <a:rPr lang="fi-FI" altLang="en-US" sz="2000">
                <a:latin typeface="Arial" panose="020B0604020202020204" pitchFamily="34" charset="0"/>
              </a:rPr>
              <a:t>ympäristö</a:t>
            </a:r>
          </a:p>
        </p:txBody>
      </p:sp>
      <p:sp>
        <p:nvSpPr>
          <p:cNvPr id="290825" name="AutoShape 9">
            <a:extLst>
              <a:ext uri="{FF2B5EF4-FFF2-40B4-BE49-F238E27FC236}">
                <a16:creationId xmlns:a16="http://schemas.microsoft.com/office/drawing/2014/main" id="{B005CC61-65EE-141D-9FBF-942DF3191B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69226" y="3730409"/>
            <a:ext cx="2593975" cy="1274763"/>
          </a:xfrm>
          <a:prstGeom prst="leftArrowCallout">
            <a:avLst>
              <a:gd name="adj1" fmla="val 25000"/>
              <a:gd name="adj2" fmla="val 25000"/>
              <a:gd name="adj3" fmla="val 33914"/>
              <a:gd name="adj4" fmla="val 66667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fi-FI" altLang="en-US" sz="2000">
                <a:latin typeface="Arial" panose="020B0604020202020204" pitchFamily="34" charset="0"/>
              </a:rPr>
              <a:t>Korkean tason </a:t>
            </a:r>
            <a:br>
              <a:rPr lang="fi-FI" altLang="en-US" sz="2000">
                <a:latin typeface="Arial" panose="020B0604020202020204" pitchFamily="34" charset="0"/>
              </a:rPr>
            </a:br>
            <a:r>
              <a:rPr lang="fi-FI" altLang="en-US" sz="2000">
                <a:latin typeface="Arial" panose="020B0604020202020204" pitchFamily="34" charset="0"/>
              </a:rPr>
              <a:t>tuoterakenteet</a:t>
            </a:r>
          </a:p>
        </p:txBody>
      </p:sp>
      <p:sp>
        <p:nvSpPr>
          <p:cNvPr id="290826" name="Text Box 10">
            <a:extLst>
              <a:ext uri="{FF2B5EF4-FFF2-40B4-BE49-F238E27FC236}">
                <a16:creationId xmlns:a16="http://schemas.microsoft.com/office/drawing/2014/main" id="{F0E8E82F-1986-7A93-701E-0E42EE7FA96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64176" y="5595722"/>
            <a:ext cx="201771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fi-FI" altLang="en-US" sz="2000">
                <a:latin typeface="Arial" panose="020B0604020202020204" pitchFamily="34" charset="0"/>
              </a:rPr>
              <a:t>Koettu laatu</a:t>
            </a:r>
          </a:p>
        </p:txBody>
      </p:sp>
      <p:sp>
        <p:nvSpPr>
          <p:cNvPr id="290827" name="Line 11">
            <a:extLst>
              <a:ext uri="{FF2B5EF4-FFF2-40B4-BE49-F238E27FC236}">
                <a16:creationId xmlns:a16="http://schemas.microsoft.com/office/drawing/2014/main" id="{83495979-AB37-C478-F6E7-63681D6918BC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2238" y="5273459"/>
            <a:ext cx="0" cy="334963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0828" name="AutoShape 12">
            <a:extLst>
              <a:ext uri="{FF2B5EF4-FFF2-40B4-BE49-F238E27FC236}">
                <a16:creationId xmlns:a16="http://schemas.microsoft.com/office/drawing/2014/main" id="{91796114-C6E9-2BD0-C0C6-505C10E76D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4736883"/>
            <a:ext cx="2954338" cy="1543050"/>
          </a:xfrm>
          <a:prstGeom prst="irregularSeal1">
            <a:avLst/>
          </a:prstGeom>
          <a:gradFill rotWithShape="0">
            <a:gsLst>
              <a:gs pos="0">
                <a:schemeClr val="bg1"/>
              </a:gs>
              <a:gs pos="100000">
                <a:srgbClr val="FF0000"/>
              </a:gs>
            </a:gsLst>
            <a:path path="shape">
              <a:fillToRect l="50000" t="50000" r="50000" b="50000"/>
            </a:path>
          </a:gra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2000">
                <a:latin typeface="Arial" panose="020B0604020202020204" pitchFamily="34" charset="0"/>
              </a:rPr>
              <a:t>Sovellusalueen </a:t>
            </a:r>
            <a:br>
              <a:rPr lang="fi-FI" altLang="en-US" sz="2000">
                <a:latin typeface="Arial" panose="020B0604020202020204" pitchFamily="34" charset="0"/>
              </a:rPr>
            </a:br>
            <a:r>
              <a:rPr lang="fi-FI" altLang="en-US" sz="2000">
                <a:latin typeface="Arial" panose="020B0604020202020204" pitchFamily="34" charset="0"/>
              </a:rPr>
              <a:t>riskit </a:t>
            </a:r>
            <a:endParaRPr lang="en-GB" altLang="en-US" sz="200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2">
            <a:extLst>
              <a:ext uri="{FF2B5EF4-FFF2-40B4-BE49-F238E27FC236}">
                <a16:creationId xmlns:a16="http://schemas.microsoft.com/office/drawing/2014/main" id="{4BDBABDC-63DB-DB77-484B-B446145D6E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Miksi - Entä jos?</a:t>
            </a:r>
            <a:endParaRPr lang="en-GB" altLang="en-US"/>
          </a:p>
        </p:txBody>
      </p:sp>
      <p:sp>
        <p:nvSpPr>
          <p:cNvPr id="223235" name="Rectangle 3">
            <a:extLst>
              <a:ext uri="{FF2B5EF4-FFF2-40B4-BE49-F238E27FC236}">
                <a16:creationId xmlns:a16="http://schemas.microsoft.com/office/drawing/2014/main" id="{08401E97-06BA-1DB2-6E54-5684C557958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dirty="0"/>
              <a:t>Testausstrategiat yleensä</a:t>
            </a:r>
          </a:p>
          <a:p>
            <a:pPr lvl="1"/>
            <a:r>
              <a:rPr lang="fi-FI" altLang="en-US" dirty="0"/>
              <a:t>Tehdään useille projekteille TAI</a:t>
            </a:r>
          </a:p>
          <a:p>
            <a:pPr lvl="1"/>
            <a:r>
              <a:rPr lang="fi-FI" altLang="en-US" dirty="0"/>
              <a:t>Tehdään yhdelle projektille ja käytetään uudelleen seuraaville</a:t>
            </a:r>
          </a:p>
          <a:p>
            <a:r>
              <a:rPr lang="fi-FI" altLang="en-US" dirty="0"/>
              <a:t>Räätälöintikohdat pitää osoittaa</a:t>
            </a:r>
          </a:p>
          <a:p>
            <a:pPr lvl="1"/>
            <a:r>
              <a:rPr lang="fi-FI" altLang="en-US" dirty="0"/>
              <a:t>Tyypilliset omat tulkinnat rikkovat kokonaisuuden</a:t>
            </a:r>
          </a:p>
          <a:p>
            <a:pPr lvl="1"/>
            <a:r>
              <a:rPr lang="fi-FI" altLang="en-US" dirty="0"/>
              <a:t>Vaihtoehtojen tunnistaminen jo tehdessä järkevää</a:t>
            </a:r>
            <a:endParaRPr lang="en-GB" alt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2">
            <a:extLst>
              <a:ext uri="{FF2B5EF4-FFF2-40B4-BE49-F238E27FC236}">
                <a16:creationId xmlns:a16="http://schemas.microsoft.com/office/drawing/2014/main" id="{E8105273-F6AA-966D-0233-C80B80F79E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Mitä sisällyttää projektin yleistestaussuunnitelmaan</a:t>
            </a:r>
            <a:endParaRPr lang="en-GB" altLang="en-US"/>
          </a:p>
        </p:txBody>
      </p:sp>
      <p:sp>
        <p:nvSpPr>
          <p:cNvPr id="292867" name="Rectangle 3">
            <a:extLst>
              <a:ext uri="{FF2B5EF4-FFF2-40B4-BE49-F238E27FC236}">
                <a16:creationId xmlns:a16="http://schemas.microsoft.com/office/drawing/2014/main" id="{E98CC163-FED3-27D7-9506-884C1202A8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45114" y="3482975"/>
            <a:ext cx="2327275" cy="1781175"/>
          </a:xfrm>
          <a:prstGeom prst="rect">
            <a:avLst/>
          </a:prstGeom>
          <a:solidFill>
            <a:schemeClr val="folHlink"/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>
                <a:latin typeface="Arial" panose="020B0604020202020204" pitchFamily="34" charset="0"/>
              </a:rPr>
              <a:t>Testaustasot</a:t>
            </a:r>
          </a:p>
          <a:p>
            <a:pPr algn="ctr"/>
            <a:r>
              <a:rPr lang="fi-FI" altLang="en-US">
                <a:latin typeface="Arial" panose="020B0604020202020204" pitchFamily="34" charset="0"/>
              </a:rPr>
              <a:t>Testausvaiheet</a:t>
            </a:r>
          </a:p>
          <a:p>
            <a:pPr algn="ctr"/>
            <a:r>
              <a:rPr lang="fi-FI" altLang="en-US">
                <a:latin typeface="Arial" panose="020B0604020202020204" pitchFamily="34" charset="0"/>
              </a:rPr>
              <a:t>(Testikierrokset)</a:t>
            </a:r>
          </a:p>
          <a:p>
            <a:pPr algn="ctr"/>
            <a:r>
              <a:rPr lang="fi-FI" altLang="en-US">
                <a:latin typeface="Arial" panose="020B0604020202020204" pitchFamily="34" charset="0"/>
              </a:rPr>
              <a:t>Testityypit</a:t>
            </a:r>
          </a:p>
          <a:p>
            <a:pPr algn="ctr"/>
            <a:r>
              <a:rPr lang="fi-FI" altLang="en-US">
                <a:latin typeface="Arial" panose="020B0604020202020204" pitchFamily="34" charset="0"/>
              </a:rPr>
              <a:t>(Testausympäristöt)</a:t>
            </a:r>
          </a:p>
          <a:p>
            <a:pPr algn="ctr"/>
            <a:r>
              <a:rPr lang="fi-FI" altLang="en-US" b="1">
                <a:latin typeface="Arial" panose="020B0604020202020204" pitchFamily="34" charset="0"/>
              </a:rPr>
              <a:t>Testaustekniikat</a:t>
            </a:r>
            <a:endParaRPr lang="en-GB" altLang="en-US" b="1">
              <a:latin typeface="Arial" panose="020B0604020202020204" pitchFamily="34" charset="0"/>
            </a:endParaRPr>
          </a:p>
        </p:txBody>
      </p:sp>
      <p:sp>
        <p:nvSpPr>
          <p:cNvPr id="292868" name="AutoShape 4">
            <a:extLst>
              <a:ext uri="{FF2B5EF4-FFF2-40B4-BE49-F238E27FC236}">
                <a16:creationId xmlns:a16="http://schemas.microsoft.com/office/drawing/2014/main" id="{2518FE2A-2A9F-69DD-9840-74BD31236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8764" y="2493962"/>
            <a:ext cx="2327275" cy="792163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2000">
                <a:latin typeface="Arial" panose="020B0604020202020204" pitchFamily="34" charset="0"/>
              </a:rPr>
              <a:t>Missio ja tavoitteet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92869" name="Text Box 5">
            <a:extLst>
              <a:ext uri="{FF2B5EF4-FFF2-40B4-BE49-F238E27FC236}">
                <a16:creationId xmlns:a16="http://schemas.microsoft.com/office/drawing/2014/main" id="{AF23AA99-A11A-1A0D-9CE8-0245959415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1" y="1900237"/>
            <a:ext cx="232727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1200">
                <a:latin typeface="Arial" panose="020B0604020202020204" pitchFamily="34" charset="0"/>
              </a:rPr>
              <a:t>”Löytää kaikkein tärkeimmät viat mahdollisimman nopeasti mahdollisimman halvalla”</a:t>
            </a:r>
            <a:endParaRPr lang="en-GB" altLang="en-US" sz="1200">
              <a:latin typeface="Arial" panose="020B0604020202020204" pitchFamily="34" charset="0"/>
            </a:endParaRPr>
          </a:p>
        </p:txBody>
      </p:sp>
      <p:sp>
        <p:nvSpPr>
          <p:cNvPr id="292870" name="AutoShape 6">
            <a:extLst>
              <a:ext uri="{FF2B5EF4-FFF2-40B4-BE49-F238E27FC236}">
                <a16:creationId xmlns:a16="http://schemas.microsoft.com/office/drawing/2014/main" id="{6BF39390-F26B-3F3A-1F6E-18B9535A0F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745414" y="2493961"/>
            <a:ext cx="2327275" cy="857250"/>
          </a:xfrm>
          <a:prstGeom prst="roundRect">
            <a:avLst>
              <a:gd name="adj" fmla="val 16667"/>
            </a:avLst>
          </a:prstGeom>
          <a:solidFill>
            <a:schemeClr val="folHlink"/>
          </a:solidFill>
          <a:ln w="9525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2000">
                <a:latin typeface="Arial" panose="020B0604020202020204" pitchFamily="34" charset="0"/>
              </a:rPr>
              <a:t>Testausprosessi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92871" name="AutoShape 7">
            <a:extLst>
              <a:ext uri="{FF2B5EF4-FFF2-40B4-BE49-F238E27FC236}">
                <a16:creationId xmlns:a16="http://schemas.microsoft.com/office/drawing/2014/main" id="{306C1B83-E570-7CA2-DF48-8A7327ED10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1276" y="3813175"/>
            <a:ext cx="2690813" cy="1254125"/>
          </a:xfrm>
          <a:prstGeom prst="rightArrowCallout">
            <a:avLst>
              <a:gd name="adj1" fmla="val 25000"/>
              <a:gd name="adj2" fmla="val 25000"/>
              <a:gd name="adj3" fmla="val 35760"/>
              <a:gd name="adj4" fmla="val 66667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fi-FI" altLang="en-US" sz="2000">
                <a:latin typeface="Arial" panose="020B0604020202020204" pitchFamily="34" charset="0"/>
              </a:rPr>
              <a:t>Laatu-</a:t>
            </a:r>
            <a:br>
              <a:rPr lang="fi-FI" altLang="en-US" sz="2000">
                <a:latin typeface="Arial" panose="020B0604020202020204" pitchFamily="34" charset="0"/>
              </a:rPr>
            </a:br>
            <a:r>
              <a:rPr lang="fi-FI" altLang="en-US" sz="2000">
                <a:latin typeface="Arial" panose="020B0604020202020204" pitchFamily="34" charset="0"/>
              </a:rPr>
              <a:t>ominaisuudet</a:t>
            </a:r>
          </a:p>
        </p:txBody>
      </p:sp>
      <p:sp>
        <p:nvSpPr>
          <p:cNvPr id="292872" name="AutoShape 8">
            <a:extLst>
              <a:ext uri="{FF2B5EF4-FFF2-40B4-BE49-F238E27FC236}">
                <a16:creationId xmlns:a16="http://schemas.microsoft.com/office/drawing/2014/main" id="{BF112718-2379-F676-C368-25E934CE18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9575" y="1900237"/>
            <a:ext cx="1963738" cy="1450975"/>
          </a:xfrm>
          <a:prstGeom prst="downArrowCallout">
            <a:avLst>
              <a:gd name="adj1" fmla="val 33835"/>
              <a:gd name="adj2" fmla="val 33835"/>
              <a:gd name="adj3" fmla="val 16667"/>
              <a:gd name="adj4" fmla="val 66667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fi-FI" altLang="en-US" sz="2000">
                <a:latin typeface="Arial" panose="020B0604020202020204" pitchFamily="34" charset="0"/>
              </a:rPr>
              <a:t>Projektiympäristö</a:t>
            </a:r>
          </a:p>
        </p:txBody>
      </p:sp>
      <p:sp>
        <p:nvSpPr>
          <p:cNvPr id="292873" name="AutoShape 9">
            <a:extLst>
              <a:ext uri="{FF2B5EF4-FFF2-40B4-BE49-F238E27FC236}">
                <a16:creationId xmlns:a16="http://schemas.microsoft.com/office/drawing/2014/main" id="{9C778854-7841-DA64-E57C-02233A33DE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18439" y="3813175"/>
            <a:ext cx="2617787" cy="1254125"/>
          </a:xfrm>
          <a:prstGeom prst="leftArrowCallout">
            <a:avLst>
              <a:gd name="adj1" fmla="val 25000"/>
              <a:gd name="adj2" fmla="val 25000"/>
              <a:gd name="adj3" fmla="val 34789"/>
              <a:gd name="adj4" fmla="val 66667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 eaLnBrk="0" hangingPunct="0"/>
            <a:r>
              <a:rPr lang="fi-FI" altLang="en-US" sz="2000">
                <a:latin typeface="Arial" panose="020B0604020202020204" pitchFamily="34" charset="0"/>
              </a:rPr>
              <a:t>Tuote-</a:t>
            </a:r>
            <a:br>
              <a:rPr lang="fi-FI" altLang="en-US" sz="2000">
                <a:latin typeface="Arial" panose="020B0604020202020204" pitchFamily="34" charset="0"/>
              </a:rPr>
            </a:br>
            <a:r>
              <a:rPr lang="fi-FI" altLang="en-US" sz="2000">
                <a:latin typeface="Arial" panose="020B0604020202020204" pitchFamily="34" charset="0"/>
              </a:rPr>
              <a:t>rakenteet</a:t>
            </a:r>
          </a:p>
        </p:txBody>
      </p:sp>
      <p:sp>
        <p:nvSpPr>
          <p:cNvPr id="292874" name="Text Box 10">
            <a:extLst>
              <a:ext uri="{FF2B5EF4-FFF2-40B4-BE49-F238E27FC236}">
                <a16:creationId xmlns:a16="http://schemas.microsoft.com/office/drawing/2014/main" id="{99E06D63-8D98-C3AD-FBA5-2EB8E113E54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9576" y="5646737"/>
            <a:ext cx="2036763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 type="none" w="sm" len="sm"/>
                <a:tailEnd type="none" w="sm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fi-FI" altLang="en-US" sz="2000">
                <a:latin typeface="Arial" panose="020B0604020202020204" pitchFamily="34" charset="0"/>
              </a:rPr>
              <a:t>Koettu laatu</a:t>
            </a:r>
          </a:p>
        </p:txBody>
      </p:sp>
      <p:sp>
        <p:nvSpPr>
          <p:cNvPr id="292875" name="Line 11">
            <a:extLst>
              <a:ext uri="{FF2B5EF4-FFF2-40B4-BE49-F238E27FC236}">
                <a16:creationId xmlns:a16="http://schemas.microsoft.com/office/drawing/2014/main" id="{93C2690C-F6EC-9031-9EFC-68889B929545}"/>
              </a:ext>
            </a:extLst>
          </p:cNvPr>
          <p:cNvSpPr>
            <a:spLocks noChangeShapeType="1"/>
          </p:cNvSpPr>
          <p:nvPr/>
        </p:nvSpPr>
        <p:spPr bwMode="auto">
          <a:xfrm>
            <a:off x="6508750" y="5330824"/>
            <a:ext cx="0" cy="328612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sm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92876" name="AutoShape 12">
            <a:extLst>
              <a:ext uri="{FF2B5EF4-FFF2-40B4-BE49-F238E27FC236}">
                <a16:creationId xmlns:a16="http://schemas.microsoft.com/office/drawing/2014/main" id="{76CC972C-0436-61B8-2138-FC8FE407D0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2201" y="4765621"/>
            <a:ext cx="2982913" cy="1517650"/>
          </a:xfrm>
          <a:prstGeom prst="irregularSeal1">
            <a:avLst/>
          </a:prstGeom>
          <a:gradFill rotWithShape="0">
            <a:gsLst>
              <a:gs pos="0">
                <a:schemeClr val="bg1"/>
              </a:gs>
              <a:gs pos="100000">
                <a:srgbClr val="FF0000"/>
              </a:gs>
            </a:gsLst>
            <a:path path="shape">
              <a:fillToRect l="50000" t="50000" r="50000" b="50000"/>
            </a:path>
          </a:gradFill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r>
              <a:rPr lang="fi-FI" altLang="en-US" sz="2000" dirty="0">
                <a:latin typeface="Arial" panose="020B0604020202020204" pitchFamily="34" charset="0"/>
              </a:rPr>
              <a:t>Sovelluksen </a:t>
            </a:r>
            <a:br>
              <a:rPr lang="fi-FI" altLang="en-US" sz="2000" dirty="0">
                <a:latin typeface="Arial" panose="020B0604020202020204" pitchFamily="34" charset="0"/>
              </a:rPr>
            </a:br>
            <a:r>
              <a:rPr lang="fi-FI" altLang="en-US" sz="2000" dirty="0">
                <a:latin typeface="Arial" panose="020B0604020202020204" pitchFamily="34" charset="0"/>
              </a:rPr>
              <a:t>riskit </a:t>
            </a:r>
            <a:endParaRPr lang="en-GB" altLang="en-US" sz="20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2">
            <a:extLst>
              <a:ext uri="{FF2B5EF4-FFF2-40B4-BE49-F238E27FC236}">
                <a16:creationId xmlns:a16="http://schemas.microsoft.com/office/drawing/2014/main" id="{15093C58-7A9A-F331-1849-2122F7887B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Testauksen suunnitelman sisältö</a:t>
            </a:r>
          </a:p>
        </p:txBody>
      </p:sp>
      <p:sp>
        <p:nvSpPr>
          <p:cNvPr id="130051" name="Rectangle 3">
            <a:extLst>
              <a:ext uri="{FF2B5EF4-FFF2-40B4-BE49-F238E27FC236}">
                <a16:creationId xmlns:a16="http://schemas.microsoft.com/office/drawing/2014/main" id="{5BF1D84E-0ED3-233C-A9F4-D49FFDF2A8EE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fi-FI" altLang="en-US" sz="2400" dirty="0"/>
              <a:t>Helppo vastaus: IEEE 829 sisältö, 16 otsikkoa</a:t>
            </a:r>
          </a:p>
          <a:p>
            <a:pPr>
              <a:lnSpc>
                <a:spcPct val="90000"/>
              </a:lnSpc>
            </a:pPr>
            <a:r>
              <a:rPr lang="fi-FI" altLang="en-US" sz="2400" dirty="0"/>
              <a:t>Lähestymistapa</a:t>
            </a:r>
          </a:p>
          <a:p>
            <a:pPr lvl="1">
              <a:lnSpc>
                <a:spcPct val="90000"/>
              </a:lnSpc>
            </a:pPr>
            <a:r>
              <a:rPr lang="fi-FI" altLang="en-US" sz="2000" dirty="0"/>
              <a:t>Laaja käsite</a:t>
            </a:r>
          </a:p>
          <a:p>
            <a:pPr lvl="1">
              <a:lnSpc>
                <a:spcPct val="90000"/>
              </a:lnSpc>
            </a:pPr>
            <a:r>
              <a:rPr lang="fi-FI" altLang="en-US" sz="2000" dirty="0"/>
              <a:t>Strategia pääosin tässä</a:t>
            </a:r>
          </a:p>
          <a:p>
            <a:pPr>
              <a:lnSpc>
                <a:spcPct val="90000"/>
              </a:lnSpc>
            </a:pPr>
            <a:r>
              <a:rPr lang="fi-FI" altLang="en-US" sz="2400" dirty="0"/>
              <a:t>Testitapausarkkitehtuuri</a:t>
            </a:r>
          </a:p>
          <a:p>
            <a:pPr lvl="1">
              <a:lnSpc>
                <a:spcPct val="90000"/>
              </a:lnSpc>
            </a:pPr>
            <a:r>
              <a:rPr lang="fi-FI" altLang="en-US" sz="2000" dirty="0"/>
              <a:t>Testauksen kohde</a:t>
            </a:r>
          </a:p>
          <a:p>
            <a:pPr lvl="1">
              <a:lnSpc>
                <a:spcPct val="90000"/>
              </a:lnSpc>
            </a:pPr>
            <a:r>
              <a:rPr lang="fi-FI" altLang="en-US" sz="2000" dirty="0"/>
              <a:t>Mitä testataan ja mitä ei</a:t>
            </a:r>
          </a:p>
          <a:p>
            <a:pPr lvl="1">
              <a:lnSpc>
                <a:spcPct val="90000"/>
              </a:lnSpc>
            </a:pPr>
            <a:r>
              <a:rPr lang="fi-FI" altLang="en-US" sz="2000" dirty="0"/>
              <a:t>Ei pitäisi olla speksin kopio</a:t>
            </a:r>
          </a:p>
          <a:p>
            <a:pPr lvl="1">
              <a:lnSpc>
                <a:spcPct val="90000"/>
              </a:lnSpc>
            </a:pPr>
            <a:r>
              <a:rPr lang="fi-FI" altLang="en-US" sz="2000" dirty="0"/>
              <a:t>Testaaja näkökulma (vs. suunnittelijan näkökulma)</a:t>
            </a:r>
          </a:p>
          <a:p>
            <a:pPr>
              <a:lnSpc>
                <a:spcPct val="90000"/>
              </a:lnSpc>
            </a:pPr>
            <a:r>
              <a:rPr lang="fi-FI" altLang="en-US" sz="2400" dirty="0"/>
              <a:t>Tehtävät, Aikataulu &amp; Roolit</a:t>
            </a:r>
          </a:p>
          <a:p>
            <a:pPr>
              <a:lnSpc>
                <a:spcPct val="90000"/>
              </a:lnSpc>
            </a:pPr>
            <a:r>
              <a:rPr lang="fi-FI" altLang="en-US" sz="2400" dirty="0"/>
              <a:t>Resurssit, osaaminen, tarvittava koulutus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38" name="Rectangle 2">
            <a:extLst>
              <a:ext uri="{FF2B5EF4-FFF2-40B4-BE49-F238E27FC236}">
                <a16:creationId xmlns:a16="http://schemas.microsoft.com/office/drawing/2014/main" id="{CEBE611A-A431-B209-CEE3-0B8C4E6A127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Yleistestaussuunnitelman hahmottelu (1/5)</a:t>
            </a:r>
            <a:endParaRPr lang="en-GB" altLang="en-US"/>
          </a:p>
        </p:txBody>
      </p:sp>
      <p:sp>
        <p:nvSpPr>
          <p:cNvPr id="295939" name="Rectangle 3">
            <a:extLst>
              <a:ext uri="{FF2B5EF4-FFF2-40B4-BE49-F238E27FC236}">
                <a16:creationId xmlns:a16="http://schemas.microsoft.com/office/drawing/2014/main" id="{15216EA9-77F8-0906-3742-5A0633B3D79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94094"/>
            <a:ext cx="10515600" cy="4351338"/>
          </a:xfrm>
        </p:spPr>
        <p:txBody>
          <a:bodyPr/>
          <a:lstStyle/>
          <a:p>
            <a:r>
              <a:rPr lang="en-GB" altLang="en-US" sz="2400" dirty="0" err="1"/>
              <a:t>Tilanteen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ja</a:t>
            </a:r>
            <a:r>
              <a:rPr lang="en-GB" altLang="en-US" sz="2400" dirty="0"/>
              <a:t> </a:t>
            </a:r>
            <a:r>
              <a:rPr lang="fi-FI" altLang="en-US" sz="2400" dirty="0"/>
              <a:t>asiayhteyden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ymmärtäminen</a:t>
            </a:r>
            <a:endParaRPr lang="en-GB" altLang="en-US" sz="2400" dirty="0"/>
          </a:p>
          <a:p>
            <a:pPr lvl="1"/>
            <a:r>
              <a:rPr lang="en-GB" altLang="en-US" sz="2000" dirty="0" err="1"/>
              <a:t>Mistä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tilanteesta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testausta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lähdetään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suunnittelemaan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 err="1"/>
              <a:t>Millainen</a:t>
            </a:r>
            <a:r>
              <a:rPr lang="en-GB" altLang="en-US" sz="2000" dirty="0"/>
              <a:t> on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 </a:t>
            </a:r>
            <a:r>
              <a:rPr lang="fi-FI" altLang="en-US" sz="2000" dirty="0"/>
              <a:t>asiayhteys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miten</a:t>
            </a:r>
            <a:r>
              <a:rPr lang="en-GB" altLang="en-US" sz="2000" dirty="0"/>
              <a:t> se </a:t>
            </a:r>
            <a:r>
              <a:rPr lang="en-GB" altLang="en-US" sz="2000" dirty="0" err="1"/>
              <a:t>vaikuttaa</a:t>
            </a:r>
            <a:r>
              <a:rPr lang="en-GB" altLang="en-US" sz="2000" dirty="0"/>
              <a:t>?</a:t>
            </a:r>
          </a:p>
          <a:p>
            <a:r>
              <a:rPr lang="en-GB" altLang="en-US" sz="2400" dirty="0" err="1"/>
              <a:t>Sidosryhmien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tunnistaminen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ja</a:t>
            </a:r>
            <a:r>
              <a:rPr lang="en-GB" altLang="en-US" sz="2400" dirty="0"/>
              <a:t> </a:t>
            </a:r>
            <a:r>
              <a:rPr lang="en-GB" altLang="en-US" sz="2400" dirty="0" err="1"/>
              <a:t>testauksen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tavoitteet</a:t>
            </a:r>
            <a:endParaRPr lang="en-GB" altLang="en-US" sz="2400" dirty="0"/>
          </a:p>
          <a:p>
            <a:pPr lvl="1"/>
            <a:r>
              <a:rPr lang="en-GB" altLang="en-US" sz="2000" dirty="0" err="1"/>
              <a:t>Mitkä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ovat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sidosryhmät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mikä</a:t>
            </a:r>
            <a:r>
              <a:rPr lang="en-GB" altLang="en-US" sz="2000" dirty="0"/>
              <a:t> on </a:t>
            </a:r>
            <a:r>
              <a:rPr lang="en-GB" altLang="en-US" sz="2000" dirty="0" err="1"/>
              <a:t>näiden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sidosryhmien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painoarvo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 err="1"/>
              <a:t>Mitkä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tekijät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vaikuttavat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onnistumiseen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näiden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sidosryhmien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näkökulmasta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 err="1"/>
              <a:t>Mitkä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ovat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tavoitteet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niin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että</a:t>
            </a:r>
            <a:r>
              <a:rPr lang="en-GB" altLang="en-US" sz="2000" dirty="0"/>
              <a:t> ne </a:t>
            </a:r>
            <a:r>
              <a:rPr lang="en-GB" altLang="en-US" sz="2000" dirty="0" err="1"/>
              <a:t>sisältävät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onnistumisen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elementit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sidosryhmien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näkökulmasta</a:t>
            </a:r>
            <a:r>
              <a:rPr lang="en-GB" altLang="en-US" sz="2000" dirty="0"/>
              <a:t>?</a:t>
            </a:r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62" name="Rectangle 2">
            <a:extLst>
              <a:ext uri="{FF2B5EF4-FFF2-40B4-BE49-F238E27FC236}">
                <a16:creationId xmlns:a16="http://schemas.microsoft.com/office/drawing/2014/main" id="{EFE7EC88-CA61-041D-BE7C-B086D25C030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Yleistestaussuunnitelman hahmottelu (2/5)</a:t>
            </a:r>
            <a:endParaRPr lang="en-GB" altLang="en-US"/>
          </a:p>
        </p:txBody>
      </p:sp>
      <p:sp>
        <p:nvSpPr>
          <p:cNvPr id="296963" name="Rectangle 3">
            <a:extLst>
              <a:ext uri="{FF2B5EF4-FFF2-40B4-BE49-F238E27FC236}">
                <a16:creationId xmlns:a16="http://schemas.microsoft.com/office/drawing/2014/main" id="{AB7EA184-CE4F-8BAF-2585-AE79CCF3C5B5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83583"/>
            <a:ext cx="10515600" cy="4351338"/>
          </a:xfrm>
        </p:spPr>
        <p:txBody>
          <a:bodyPr/>
          <a:lstStyle/>
          <a:p>
            <a:r>
              <a:rPr lang="en-GB" altLang="en-US" sz="2400" dirty="0" err="1"/>
              <a:t>Tuen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ja</a:t>
            </a:r>
            <a:r>
              <a:rPr lang="en-GB" altLang="en-US" sz="2400" dirty="0"/>
              <a:t> </a:t>
            </a:r>
            <a:r>
              <a:rPr lang="en-GB" altLang="en-US" sz="2400" dirty="0" err="1"/>
              <a:t>liittoutumien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muodostaminen</a:t>
            </a:r>
            <a:endParaRPr lang="en-GB" altLang="en-US" sz="2400" dirty="0"/>
          </a:p>
          <a:p>
            <a:pPr lvl="1"/>
            <a:r>
              <a:rPr lang="en-GB" altLang="en-US" sz="2000" dirty="0" err="1"/>
              <a:t>Mitkä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ovat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tekemisen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onnistumisen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edellytykset</a:t>
            </a:r>
            <a:r>
              <a:rPr lang="en-GB" altLang="en-US" sz="2000" dirty="0"/>
              <a:t>? </a:t>
            </a:r>
            <a:r>
              <a:rPr lang="en-GB" altLang="en-US" sz="2000" dirty="0" err="1"/>
              <a:t>Minkä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käytäntöjen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pitää</a:t>
            </a:r>
            <a:r>
              <a:rPr lang="en-GB" altLang="en-US" sz="2000" dirty="0"/>
              <a:t> olla </a:t>
            </a:r>
            <a:r>
              <a:rPr lang="en-GB" altLang="en-US" sz="2000" dirty="0" err="1"/>
              <a:t>selvinä</a:t>
            </a:r>
            <a:r>
              <a:rPr lang="en-GB" altLang="en-US" sz="2000" dirty="0"/>
              <a:t>? </a:t>
            </a:r>
          </a:p>
          <a:p>
            <a:pPr lvl="1"/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johtoryhmän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tuen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osalta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vaaditaan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kuinka</a:t>
            </a:r>
            <a:r>
              <a:rPr lang="en-GB" altLang="en-US" sz="2000" dirty="0"/>
              <a:t> se </a:t>
            </a:r>
            <a:r>
              <a:rPr lang="en-GB" altLang="en-US" sz="2000" dirty="0" err="1"/>
              <a:t>saavutetaan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 err="1"/>
              <a:t>Ketkä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toimivat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päätöksentekijöinä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liittyvissä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päätöksissä</a:t>
            </a:r>
            <a:r>
              <a:rPr lang="en-GB" altLang="en-US" sz="2000" dirty="0"/>
              <a:t>? </a:t>
            </a:r>
            <a:r>
              <a:rPr lang="en-GB" altLang="en-US" sz="2000" dirty="0" err="1"/>
              <a:t>Miten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osoitetaan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että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testaus</a:t>
            </a:r>
            <a:r>
              <a:rPr lang="en-GB" altLang="en-US" sz="2000" dirty="0"/>
              <a:t> on </a:t>
            </a:r>
            <a:r>
              <a:rPr lang="en-GB" altLang="en-US" sz="2000" dirty="0" err="1"/>
              <a:t>tehokasta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näiden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päätöksentekijöiden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näkökulmasta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liittoutumia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yhteistyökuvioita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pitää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ylläpitää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onnistuneen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viestinnän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aikaansaamiseksi</a:t>
            </a:r>
            <a:r>
              <a:rPr lang="en-GB" altLang="en-US" sz="2000" dirty="0"/>
              <a:t>?</a:t>
            </a:r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18" name="Rectangle 2">
            <a:extLst>
              <a:ext uri="{FF2B5EF4-FFF2-40B4-BE49-F238E27FC236}">
                <a16:creationId xmlns:a16="http://schemas.microsoft.com/office/drawing/2014/main" id="{A1FF0840-DE57-64B4-485C-E87F893467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Yleistestaussuunnitelman hahmottelu (3/5)</a:t>
            </a:r>
            <a:endParaRPr lang="en-GB" altLang="en-US"/>
          </a:p>
        </p:txBody>
      </p:sp>
      <p:sp>
        <p:nvSpPr>
          <p:cNvPr id="316419" name="Rectangle 3">
            <a:extLst>
              <a:ext uri="{FF2B5EF4-FFF2-40B4-BE49-F238E27FC236}">
                <a16:creationId xmlns:a16="http://schemas.microsoft.com/office/drawing/2014/main" id="{B53B58BA-763E-DAA0-7910-230EE34FABA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GB" altLang="en-US" sz="2400" dirty="0" err="1"/>
              <a:t>Testauksen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rajauksen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ja</a:t>
            </a:r>
            <a:r>
              <a:rPr lang="en-GB" altLang="en-US" sz="2400" dirty="0"/>
              <a:t> </a:t>
            </a:r>
            <a:r>
              <a:rPr lang="en-GB" altLang="en-US" sz="2400" dirty="0" err="1"/>
              <a:t>prioriteettien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määrittely</a:t>
            </a:r>
            <a:endParaRPr lang="en-GB" altLang="en-US" sz="2400" dirty="0"/>
          </a:p>
          <a:p>
            <a:pPr lvl="1"/>
            <a:r>
              <a:rPr lang="en-GB" altLang="en-US" sz="2000" dirty="0" err="1"/>
              <a:t>Mitkä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testaustyypit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ovat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mukana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testauksessa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 err="1"/>
              <a:t>Miten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laatuominaisuudet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laadun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arvotekijät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painottuvat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tälle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järjestelmälle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 err="1"/>
              <a:t>Voidaanko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laatuominaisuuksia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prioriteetteja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jakaa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osajärjestelmille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 err="1"/>
              <a:t>Liittyykö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aika</a:t>
            </a:r>
            <a:r>
              <a:rPr lang="en-GB" altLang="en-US" sz="2000" dirty="0"/>
              <a:t>- tai </a:t>
            </a:r>
            <a:r>
              <a:rPr lang="en-GB" altLang="en-US" sz="2000" dirty="0" err="1"/>
              <a:t>resurssirajauksia</a:t>
            </a:r>
            <a:r>
              <a:rPr lang="en-GB" altLang="en-US" sz="2000" dirty="0"/>
              <a:t>? </a:t>
            </a:r>
            <a:r>
              <a:rPr lang="en-GB" altLang="en-US" sz="2000" dirty="0" err="1"/>
              <a:t>Miten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näiden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rajoitteiden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puitteissa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voi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toimia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mahdollisimman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hyvin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 err="1"/>
              <a:t>Puuttuuko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jotain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päätöksiä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rajaamiseksi</a:t>
            </a:r>
            <a:r>
              <a:rPr lang="en-GB" altLang="en-US" sz="2000" dirty="0"/>
              <a:t>?</a:t>
            </a:r>
          </a:p>
          <a:p>
            <a:endParaRPr lang="en-GB" altLang="en-US" sz="3200" dirty="0"/>
          </a:p>
        </p:txBody>
      </p:sp>
    </p:spTree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2">
            <a:extLst>
              <a:ext uri="{FF2B5EF4-FFF2-40B4-BE49-F238E27FC236}">
                <a16:creationId xmlns:a16="http://schemas.microsoft.com/office/drawing/2014/main" id="{378542CA-3338-7E9E-972D-947D6F58FB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Yleistestaussuunnitelman hahmottelu (4/5)</a:t>
            </a:r>
            <a:endParaRPr lang="en-GB" altLang="en-US"/>
          </a:p>
        </p:txBody>
      </p:sp>
      <p:sp>
        <p:nvSpPr>
          <p:cNvPr id="317443" name="Rectangle 3">
            <a:extLst>
              <a:ext uri="{FF2B5EF4-FFF2-40B4-BE49-F238E27FC236}">
                <a16:creationId xmlns:a16="http://schemas.microsoft.com/office/drawing/2014/main" id="{6085D5C0-4EA7-3C0C-7348-BA74BB2DF14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977462" y="1690688"/>
            <a:ext cx="10515600" cy="43513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 sz="2400"/>
              <a:t>Koordinointi järjestelmäkehitysaktiviteettien kanssa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Miten koonnit julkaistaan testaukseen ja saadaan tieto koonnin sisällöstä?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Miten virheet raportoidaan ja käsitellään sekä miten toimintatapa muuttuu projektin edetessä?</a:t>
            </a:r>
            <a:endParaRPr lang="fi-FI" altLang="en-US" sz="1800"/>
          </a:p>
          <a:p>
            <a:pPr>
              <a:lnSpc>
                <a:spcPct val="90000"/>
              </a:lnSpc>
            </a:pPr>
            <a:r>
              <a:rPr lang="en-GB" altLang="en-US" sz="2400"/>
              <a:t>Testauksen painotusten määrittely riskipohjaisesti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Mitkä ovat merkittävimmät riskit?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Miten testaus pitäisi suunnata näihin riskeihin pohjautuen?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Mitä alueita ei tarvitse testata tai voidaan testata hyvin kevyesti?</a:t>
            </a:r>
          </a:p>
          <a:p>
            <a:pPr lvl="1">
              <a:lnSpc>
                <a:spcPct val="90000"/>
              </a:lnSpc>
            </a:pPr>
            <a:r>
              <a:rPr lang="en-GB" altLang="en-US" sz="2000"/>
              <a:t>Kuinka testauksen työmäärä jaetaan eri testaustyyppeihin?</a:t>
            </a:r>
            <a:endParaRPr lang="fi-FI" altLang="en-US" sz="2000"/>
          </a:p>
        </p:txBody>
      </p:sp>
    </p:spTree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314" name="Rectangle 2">
            <a:extLst>
              <a:ext uri="{FF2B5EF4-FFF2-40B4-BE49-F238E27FC236}">
                <a16:creationId xmlns:a16="http://schemas.microsoft.com/office/drawing/2014/main" id="{81F2F410-F799-80F2-EAD3-8DF118003A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007477"/>
            <a:ext cx="3352800" cy="3810000"/>
          </a:xfrm>
          <a:prstGeom prst="rect">
            <a:avLst/>
          </a:prstGeom>
          <a:solidFill>
            <a:srgbClr val="6D6FC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269315" name="Rectangle 3">
            <a:extLst>
              <a:ext uri="{FF2B5EF4-FFF2-40B4-BE49-F238E27FC236}">
                <a16:creationId xmlns:a16="http://schemas.microsoft.com/office/drawing/2014/main" id="{275EDE59-EB97-7461-8D0D-CD73B18CB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0400" y="2007477"/>
            <a:ext cx="3352800" cy="3810000"/>
          </a:xfrm>
          <a:prstGeom prst="rect">
            <a:avLst/>
          </a:prstGeom>
          <a:solidFill>
            <a:srgbClr val="6D6FC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69316" name="Rectangle 4">
            <a:extLst>
              <a:ext uri="{FF2B5EF4-FFF2-40B4-BE49-F238E27FC236}">
                <a16:creationId xmlns:a16="http://schemas.microsoft.com/office/drawing/2014/main" id="{2F4C6DF0-B610-93F4-7A0F-F7C5DA7EA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2464677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"/>
            <a:r>
              <a:rPr lang="fi-FI" altLang="en-US" sz="2000">
                <a:latin typeface="Arial" panose="020B0604020202020204" pitchFamily="34" charset="0"/>
              </a:rPr>
              <a:t>Prosessit ja työkalut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69317" name="Rectangle 5">
            <a:extLst>
              <a:ext uri="{FF2B5EF4-FFF2-40B4-BE49-F238E27FC236}">
                <a16:creationId xmlns:a16="http://schemas.microsoft.com/office/drawing/2014/main" id="{B26D4B5F-4260-163B-E950-FBB1C4CED4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3302877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"/>
            <a:r>
              <a:rPr lang="fi-FI" altLang="en-US" sz="2000">
                <a:latin typeface="Arial" panose="020B0604020202020204" pitchFamily="34" charset="0"/>
              </a:rPr>
              <a:t>Perusteellinen </a:t>
            </a:r>
          </a:p>
          <a:p>
            <a:pPr fontAlgn="b"/>
            <a:r>
              <a:rPr lang="fi-FI" altLang="en-US" sz="2000">
                <a:latin typeface="Arial" panose="020B0604020202020204" pitchFamily="34" charset="0"/>
              </a:rPr>
              <a:t>dokumentaatio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69318" name="Rectangle 6">
            <a:extLst>
              <a:ext uri="{FF2B5EF4-FFF2-40B4-BE49-F238E27FC236}">
                <a16:creationId xmlns:a16="http://schemas.microsoft.com/office/drawing/2014/main" id="{BEF4FEA1-34DC-7161-F57C-1D38735A7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4979277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"/>
            <a:r>
              <a:rPr lang="fi-FI" altLang="en-US" sz="2000">
                <a:latin typeface="Arial" panose="020B0604020202020204" pitchFamily="34" charset="0"/>
              </a:rPr>
              <a:t>Suunnitelman seuraaminen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69319" name="Rectangle 7">
            <a:extLst>
              <a:ext uri="{FF2B5EF4-FFF2-40B4-BE49-F238E27FC236}">
                <a16:creationId xmlns:a16="http://schemas.microsoft.com/office/drawing/2014/main" id="{2CBA7171-7067-0407-79F7-FCF72F1086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2464677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"/>
            <a:r>
              <a:rPr lang="fi-FI" altLang="en-US" sz="2000">
                <a:latin typeface="Arial" panose="020B0604020202020204" pitchFamily="34" charset="0"/>
              </a:rPr>
              <a:t>Yksilöt ja vuorovaikutukset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69320" name="Rectangle 8">
            <a:extLst>
              <a:ext uri="{FF2B5EF4-FFF2-40B4-BE49-F238E27FC236}">
                <a16:creationId xmlns:a16="http://schemas.microsoft.com/office/drawing/2014/main" id="{B43BA989-11D9-7AAB-B6DF-F8F53048E9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3302877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"/>
            <a:r>
              <a:rPr lang="fi-FI" altLang="en-US" sz="2000">
                <a:latin typeface="Arial" panose="020B0604020202020204" pitchFamily="34" charset="0"/>
              </a:rPr>
              <a:t>Toimiva ohjelmisto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69321" name="Rectangle 9">
            <a:extLst>
              <a:ext uri="{FF2B5EF4-FFF2-40B4-BE49-F238E27FC236}">
                <a16:creationId xmlns:a16="http://schemas.microsoft.com/office/drawing/2014/main" id="{161660A5-1348-C8D3-89C1-023D2647A2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141077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"/>
            <a:r>
              <a:rPr lang="fi-FI" altLang="en-US" sz="2000">
                <a:latin typeface="Arial" panose="020B0604020202020204" pitchFamily="34" charset="0"/>
              </a:rPr>
              <a:t>Asiakasyhteistyö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69322" name="Rectangle 10">
            <a:extLst>
              <a:ext uri="{FF2B5EF4-FFF2-40B4-BE49-F238E27FC236}">
                <a16:creationId xmlns:a16="http://schemas.microsoft.com/office/drawing/2014/main" id="{BA193DC4-40B3-6D8F-93D4-A165CB7087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1" y="2083677"/>
            <a:ext cx="3165475" cy="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fi-FI" altLang="en-US" b="1">
                <a:latin typeface="Arial" panose="020B0604020202020204" pitchFamily="34" charset="0"/>
              </a:rPr>
              <a:t>Suunnitelmaohjatut arvot</a:t>
            </a:r>
            <a:endParaRPr lang="en-GB" altLang="en-US" b="1">
              <a:latin typeface="Arial" panose="020B0604020202020204" pitchFamily="34" charset="0"/>
            </a:endParaRPr>
          </a:p>
        </p:txBody>
      </p:sp>
      <p:sp>
        <p:nvSpPr>
          <p:cNvPr id="269323" name="Rectangle 11">
            <a:extLst>
              <a:ext uri="{FF2B5EF4-FFF2-40B4-BE49-F238E27FC236}">
                <a16:creationId xmlns:a16="http://schemas.microsoft.com/office/drawing/2014/main" id="{FB0E69A4-E3F3-E66F-76A3-9DDE997FD34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2083677"/>
            <a:ext cx="3130550" cy="3048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fi-FI" altLang="en-US" b="1">
                <a:latin typeface="Arial" panose="020B0604020202020204" pitchFamily="34" charset="0"/>
              </a:rPr>
              <a:t>Ketterät arvot</a:t>
            </a:r>
            <a:endParaRPr lang="en-GB" altLang="en-US" b="1">
              <a:latin typeface="Arial" panose="020B0604020202020204" pitchFamily="34" charset="0"/>
            </a:endParaRPr>
          </a:p>
        </p:txBody>
      </p:sp>
      <p:sp>
        <p:nvSpPr>
          <p:cNvPr id="269324" name="Rectangle 12">
            <a:extLst>
              <a:ext uri="{FF2B5EF4-FFF2-40B4-BE49-F238E27FC236}">
                <a16:creationId xmlns:a16="http://schemas.microsoft.com/office/drawing/2014/main" id="{5C3FFB1E-940D-1AD9-0733-DAEC4183CE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4600" y="4141077"/>
            <a:ext cx="3200400" cy="762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r>
              <a:rPr lang="fi-FI" altLang="en-US" sz="2000">
                <a:latin typeface="Arial" panose="020B0604020202020204" pitchFamily="34" charset="0"/>
              </a:rPr>
              <a:t>Sopimusneuvottelu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69325" name="Rectangle 13">
            <a:extLst>
              <a:ext uri="{FF2B5EF4-FFF2-40B4-BE49-F238E27FC236}">
                <a16:creationId xmlns:a16="http://schemas.microsoft.com/office/drawing/2014/main" id="{A627B401-29AB-0BA0-A72D-C8337D8827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86600" y="4979277"/>
            <a:ext cx="3200400" cy="762000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fontAlgn="b"/>
            <a:r>
              <a:rPr lang="fi-FI" altLang="en-US" sz="2000">
                <a:latin typeface="Arial" panose="020B0604020202020204" pitchFamily="34" charset="0"/>
              </a:rPr>
              <a:t>Muutokseen vastaaminen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69326" name="Rectangle 14">
            <a:extLst>
              <a:ext uri="{FF2B5EF4-FFF2-40B4-BE49-F238E27FC236}">
                <a16:creationId xmlns:a16="http://schemas.microsoft.com/office/drawing/2014/main" id="{35098D64-04F5-51EA-AC4E-6A3EAC3C8F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en-US" dirty="0" err="1"/>
              <a:t>Suunnitelmaohjatut</a:t>
            </a:r>
            <a:r>
              <a:rPr lang="en-US" altLang="en-US" dirty="0"/>
              <a:t> ja </a:t>
            </a:r>
            <a:r>
              <a:rPr lang="en-US" altLang="en-US" dirty="0" err="1"/>
              <a:t>ketterät</a:t>
            </a:r>
            <a:r>
              <a:rPr lang="en-US" altLang="en-US" dirty="0"/>
              <a:t> </a:t>
            </a:r>
            <a:r>
              <a:rPr lang="en-US" altLang="en-US" dirty="0" err="1"/>
              <a:t>arvot</a:t>
            </a:r>
            <a:br>
              <a:rPr lang="en-US" altLang="en-US" dirty="0"/>
            </a:br>
            <a:r>
              <a:rPr lang="en-US" altLang="en-US" sz="2800" dirty="0" err="1"/>
              <a:t>Lähde</a:t>
            </a:r>
            <a:r>
              <a:rPr lang="en-US" altLang="en-US" sz="2800" dirty="0"/>
              <a:t>: Agile Alliance website &lt;http://</a:t>
            </a:r>
            <a:r>
              <a:rPr lang="en-US" altLang="en-US" sz="2800" dirty="0" err="1"/>
              <a:t>www.agilealliance.com</a:t>
            </a:r>
            <a:r>
              <a:rPr lang="en-US" altLang="en-US" sz="2800" dirty="0"/>
              <a:t>&gt;</a:t>
            </a:r>
            <a:endParaRPr lang="en-US" alt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86" name="Rectangle 2">
            <a:extLst>
              <a:ext uri="{FF2B5EF4-FFF2-40B4-BE49-F238E27FC236}">
                <a16:creationId xmlns:a16="http://schemas.microsoft.com/office/drawing/2014/main" id="{9B0CAACC-886D-98A6-EE5C-DE810D5B61E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Yleistestaussuunnitelman hahmottelu (5/5)</a:t>
            </a:r>
            <a:endParaRPr lang="en-GB" altLang="en-US"/>
          </a:p>
        </p:txBody>
      </p:sp>
      <p:sp>
        <p:nvSpPr>
          <p:cNvPr id="297987" name="Rectangle 3">
            <a:extLst>
              <a:ext uri="{FF2B5EF4-FFF2-40B4-BE49-F238E27FC236}">
                <a16:creationId xmlns:a16="http://schemas.microsoft.com/office/drawing/2014/main" id="{EB7863BF-409C-37B2-7DF0-0EB7D4EFCE1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804605"/>
            <a:ext cx="10515600" cy="43513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 sz="2400" dirty="0" err="1"/>
              <a:t>Kattavuustavoitteiden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konkretisointi</a:t>
            </a:r>
            <a:endParaRPr lang="en-GB" altLang="en-US" sz="2400" dirty="0"/>
          </a:p>
          <a:p>
            <a:pPr lvl="1">
              <a:lnSpc>
                <a:spcPct val="90000"/>
              </a:lnSpc>
            </a:pPr>
            <a:r>
              <a:rPr lang="en-GB" altLang="en-US" sz="2000" dirty="0"/>
              <a:t>Kuinka </a:t>
            </a:r>
            <a:r>
              <a:rPr lang="en-GB" altLang="en-US" sz="2000" dirty="0" err="1"/>
              <a:t>paljon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testausta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tarvitaan</a:t>
            </a:r>
            <a:r>
              <a:rPr lang="en-GB" altLang="en-US" sz="2000" dirty="0"/>
              <a:t>? </a:t>
            </a:r>
            <a:r>
              <a:rPr lang="en-GB" altLang="en-US" sz="2000" dirty="0" err="1"/>
              <a:t>Millaiset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kattavuustavoitteet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pitäisi</a:t>
            </a:r>
            <a:r>
              <a:rPr lang="en-GB" altLang="en-US" sz="2000" dirty="0"/>
              <a:t> olla? Kuinka </a:t>
            </a:r>
            <a:r>
              <a:rPr lang="en-GB" altLang="en-US" sz="2000" dirty="0" err="1"/>
              <a:t>nämä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mitataan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arvioidaan</a:t>
            </a:r>
            <a:r>
              <a:rPr lang="en-GB" altLang="en-US" sz="2000" dirty="0"/>
              <a:t>?</a:t>
            </a:r>
            <a:endParaRPr lang="fi-FI" altLang="en-US" sz="1800" dirty="0"/>
          </a:p>
          <a:p>
            <a:pPr>
              <a:lnSpc>
                <a:spcPct val="90000"/>
              </a:lnSpc>
            </a:pPr>
            <a:r>
              <a:rPr lang="en-GB" altLang="en-US" sz="2400" dirty="0" err="1"/>
              <a:t>Testien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suunnittelutekniikoiden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valinta</a:t>
            </a:r>
            <a:endParaRPr lang="en-GB" altLang="en-US" sz="2400" dirty="0"/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tekniikoita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käytetään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testivaatimusten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tunnistamiseen</a:t>
            </a:r>
            <a:r>
              <a:rPr lang="en-GB" altLang="en-US" sz="2000" dirty="0"/>
              <a:t>, </a:t>
            </a:r>
            <a:r>
              <a:rPr lang="en-GB" altLang="en-US" sz="2000" dirty="0" err="1"/>
              <a:t>testitapausten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luomiseen</a:t>
            </a:r>
            <a:r>
              <a:rPr lang="en-GB" altLang="en-US" sz="2000" dirty="0"/>
              <a:t>, </a:t>
            </a:r>
            <a:r>
              <a:rPr lang="en-GB" altLang="en-US" sz="2000" dirty="0" err="1"/>
              <a:t>testitapausten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katselmointiin</a:t>
            </a:r>
            <a:r>
              <a:rPr lang="en-GB" altLang="en-US" sz="2000" dirty="0"/>
              <a:t>?</a:t>
            </a:r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keinoja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käytetään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läpimenon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arviointiin</a:t>
            </a:r>
            <a:r>
              <a:rPr lang="en-GB" altLang="en-US" sz="2000" dirty="0"/>
              <a:t>?</a:t>
            </a:r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keinoja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käytetään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väärien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hälytysten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välttämiseen</a:t>
            </a:r>
            <a:r>
              <a:rPr lang="en-GB" altLang="en-US" sz="2000" dirty="0"/>
              <a:t>?</a:t>
            </a:r>
          </a:p>
          <a:p>
            <a:pPr>
              <a:lnSpc>
                <a:spcPct val="90000"/>
              </a:lnSpc>
            </a:pPr>
            <a:r>
              <a:rPr lang="en-GB" altLang="en-US" sz="2400" dirty="0" err="1"/>
              <a:t>Testiautomaatios</a:t>
            </a:r>
            <a:r>
              <a:rPr lang="fi-FI" altLang="en-US" sz="2400" dirty="0" err="1"/>
              <a:t>uunnitelman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määrittäminen</a:t>
            </a:r>
            <a:endParaRPr lang="en-GB" altLang="en-US" sz="2400" dirty="0"/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osia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testauksesta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voidaan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automatisoida</a:t>
            </a:r>
            <a:r>
              <a:rPr lang="en-GB" altLang="en-US" sz="2000" dirty="0"/>
              <a:t>, </a:t>
            </a:r>
            <a:r>
              <a:rPr lang="en-GB" altLang="en-US" sz="2000" dirty="0" err="1"/>
              <a:t>millä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välineillä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millainen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työmäärä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siihen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liittyy</a:t>
            </a:r>
            <a:r>
              <a:rPr lang="en-GB" altLang="en-US" sz="2000" dirty="0"/>
              <a:t>?</a:t>
            </a:r>
          </a:p>
        </p:txBody>
      </p:sp>
    </p:spTree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34" name="Rectangle 2">
            <a:extLst>
              <a:ext uri="{FF2B5EF4-FFF2-40B4-BE49-F238E27FC236}">
                <a16:creationId xmlns:a16="http://schemas.microsoft.com/office/drawing/2014/main" id="{76FB6407-AAAA-8C0F-1EC1-EA20DDE4D27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Testaussuunnitelman konkretisointi (1/3)</a:t>
            </a:r>
            <a:endParaRPr lang="en-GB" altLang="en-US"/>
          </a:p>
        </p:txBody>
      </p:sp>
      <p:sp>
        <p:nvSpPr>
          <p:cNvPr id="300035" name="Rectangle 3">
            <a:extLst>
              <a:ext uri="{FF2B5EF4-FFF2-40B4-BE49-F238E27FC236}">
                <a16:creationId xmlns:a16="http://schemas.microsoft.com/office/drawing/2014/main" id="{A47782BB-2EF7-449F-4129-A83AB89479F9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 sz="2400" dirty="0" err="1"/>
              <a:t>Testauksen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aloitus</a:t>
            </a:r>
            <a:r>
              <a:rPr lang="en-GB" altLang="en-US" sz="2400" dirty="0"/>
              <a:t>- </a:t>
            </a:r>
            <a:r>
              <a:rPr lang="en-GB" altLang="en-US" sz="2400" dirty="0" err="1"/>
              <a:t>ja</a:t>
            </a:r>
            <a:r>
              <a:rPr lang="en-GB" altLang="en-US" sz="2400" dirty="0"/>
              <a:t> </a:t>
            </a:r>
            <a:r>
              <a:rPr lang="en-GB" altLang="en-US" sz="2400" dirty="0" err="1"/>
              <a:t>lopetuskriteerien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jäsentäminen</a:t>
            </a:r>
            <a:endParaRPr lang="en-GB" altLang="en-US" sz="2400" dirty="0"/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Minkä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kriteerien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pitää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täyttyä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aloittamiseksi</a:t>
            </a:r>
            <a:r>
              <a:rPr lang="en-GB" altLang="en-US" sz="2000" dirty="0"/>
              <a:t>?</a:t>
            </a:r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Minkä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kriteerien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pitää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täyttyä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lopettamiseksi</a:t>
            </a:r>
            <a:r>
              <a:rPr lang="en-GB" altLang="en-US" sz="2000" dirty="0"/>
              <a:t>?</a:t>
            </a:r>
          </a:p>
          <a:p>
            <a:pPr>
              <a:lnSpc>
                <a:spcPct val="90000"/>
              </a:lnSpc>
            </a:pPr>
            <a:r>
              <a:rPr lang="en-GB" altLang="en-US" sz="2400" dirty="0" err="1"/>
              <a:t>Testausresurssien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tunnistaminen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ja</a:t>
            </a:r>
            <a:r>
              <a:rPr lang="en-GB" altLang="en-US" sz="2400" dirty="0"/>
              <a:t> </a:t>
            </a:r>
            <a:r>
              <a:rPr lang="en-GB" altLang="en-US" sz="2400" dirty="0" err="1"/>
              <a:t>organisointi</a:t>
            </a:r>
            <a:endParaRPr lang="en-GB" altLang="en-US" sz="2400" dirty="0"/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resursseja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tarvitaan</a:t>
            </a:r>
            <a:r>
              <a:rPr lang="en-GB" altLang="en-US" sz="2000" dirty="0"/>
              <a:t>? </a:t>
            </a:r>
            <a:r>
              <a:rPr lang="en-GB" altLang="en-US" sz="2000" dirty="0" err="1"/>
              <a:t>Ketkä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suorittavat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? </a:t>
            </a:r>
            <a:r>
              <a:rPr lang="en-GB" altLang="en-US" sz="2000" dirty="0" err="1"/>
              <a:t>Missä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tiloissa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millä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välineillä</a:t>
            </a:r>
            <a:r>
              <a:rPr lang="en-GB" altLang="en-US" sz="2000" dirty="0"/>
              <a:t>? </a:t>
            </a:r>
            <a:r>
              <a:rPr lang="en-GB" altLang="en-US" sz="2000" dirty="0" err="1"/>
              <a:t>Millaisin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toimintatavoin</a:t>
            </a:r>
            <a:r>
              <a:rPr lang="en-GB" altLang="en-US" sz="2000" dirty="0"/>
              <a:t>?</a:t>
            </a:r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Millaisia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rooleja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vastuita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testauksessa</a:t>
            </a:r>
            <a:r>
              <a:rPr lang="en-GB" altLang="en-US" sz="2000" dirty="0"/>
              <a:t> on?</a:t>
            </a:r>
          </a:p>
          <a:p>
            <a:pPr>
              <a:lnSpc>
                <a:spcPct val="90000"/>
              </a:lnSpc>
            </a:pPr>
            <a:r>
              <a:rPr lang="en-GB" altLang="en-US" sz="2400" dirty="0" err="1"/>
              <a:t>Oikeiden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tehtävien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valinta</a:t>
            </a:r>
            <a:r>
              <a:rPr lang="en-GB" altLang="en-US" sz="2400" dirty="0"/>
              <a:t> </a:t>
            </a:r>
            <a:r>
              <a:rPr lang="en-GB" altLang="en-US" sz="2400" dirty="0" err="1"/>
              <a:t>oikeille</a:t>
            </a:r>
            <a:r>
              <a:rPr lang="en-GB" altLang="en-US" sz="2400" dirty="0"/>
              <a:t> </a:t>
            </a:r>
            <a:r>
              <a:rPr lang="en-GB" altLang="en-US" sz="2400" dirty="0" err="1"/>
              <a:t>ihmisille</a:t>
            </a:r>
            <a:endParaRPr lang="en-GB" altLang="en-US" sz="2400" dirty="0"/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käytössä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olevien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ihmisten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vahvuudet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saadaan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hyödynnettyä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heikkouksien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vaikutukset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minimoitua</a:t>
            </a:r>
            <a:r>
              <a:rPr lang="en-GB" altLang="en-US" sz="2000" dirty="0"/>
              <a:t>?</a:t>
            </a:r>
          </a:p>
        </p:txBody>
      </p:sp>
    </p:spTree>
  </p:cSld>
  <p:clrMapOvr>
    <a:masterClrMapping/>
  </p:clrMapOvr>
  <p:transition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66" name="Rectangle 2">
            <a:extLst>
              <a:ext uri="{FF2B5EF4-FFF2-40B4-BE49-F238E27FC236}">
                <a16:creationId xmlns:a16="http://schemas.microsoft.com/office/drawing/2014/main" id="{2044EA2E-993B-FF08-F4F3-A0AF159F8DF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Testaussuunnitelman konkretisointi (2/3)</a:t>
            </a:r>
            <a:endParaRPr lang="en-GB" altLang="en-US"/>
          </a:p>
        </p:txBody>
      </p:sp>
      <p:sp>
        <p:nvSpPr>
          <p:cNvPr id="318467" name="Rectangle 3">
            <a:extLst>
              <a:ext uri="{FF2B5EF4-FFF2-40B4-BE49-F238E27FC236}">
                <a16:creationId xmlns:a16="http://schemas.microsoft.com/office/drawing/2014/main" id="{3349C780-9094-2F9F-DBD5-1863269D1A6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83584"/>
            <a:ext cx="10515600" cy="43513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en-GB" altLang="en-US" sz="2400" dirty="0" err="1"/>
              <a:t>Testauksen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työsuunnitelman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laatiminen</a:t>
            </a:r>
            <a:endParaRPr lang="en-GB" altLang="en-US" sz="2400" dirty="0"/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tehtäviä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pitää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tehdä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järjestelmän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testaamiseksi</a:t>
            </a:r>
            <a:r>
              <a:rPr lang="en-GB" altLang="en-US" sz="2000" dirty="0"/>
              <a:t>?</a:t>
            </a:r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Millaisia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riippuvuuksia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näiden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tehtävien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välillä</a:t>
            </a:r>
            <a:r>
              <a:rPr lang="en-GB" altLang="en-US" sz="2000" dirty="0"/>
              <a:t> on?</a:t>
            </a:r>
          </a:p>
          <a:p>
            <a:pPr>
              <a:lnSpc>
                <a:spcPct val="90000"/>
              </a:lnSpc>
            </a:pPr>
            <a:r>
              <a:rPr lang="en-GB" altLang="en-US" sz="2400" dirty="0" err="1"/>
              <a:t>Varasuunnitelmien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laatiminen</a:t>
            </a:r>
            <a:endParaRPr lang="en-GB" altLang="en-US" sz="2400" dirty="0"/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varasuunnitelmia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todennäköisimmin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voidaan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tarvita</a:t>
            </a:r>
            <a:r>
              <a:rPr lang="en-GB" altLang="en-US" sz="2000" dirty="0"/>
              <a:t>? </a:t>
            </a:r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Voidaanko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näiden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riskien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suhteen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tehdä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jotain</a:t>
            </a:r>
            <a:r>
              <a:rPr lang="en-GB" altLang="en-US" sz="2000" dirty="0"/>
              <a:t> jo </a:t>
            </a:r>
            <a:r>
              <a:rPr lang="en-GB" altLang="en-US" sz="2000" dirty="0" err="1"/>
              <a:t>etukäteen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vaikutuksen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vähentämiseksi</a:t>
            </a:r>
            <a:r>
              <a:rPr lang="en-GB" altLang="en-US" sz="2000" dirty="0"/>
              <a:t>?</a:t>
            </a:r>
          </a:p>
          <a:p>
            <a:pPr>
              <a:lnSpc>
                <a:spcPct val="90000"/>
              </a:lnSpc>
            </a:pPr>
            <a:r>
              <a:rPr lang="en-GB" altLang="en-US" sz="2400" dirty="0" err="1"/>
              <a:t>Ylläpitomuutosten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ja</a:t>
            </a:r>
            <a:r>
              <a:rPr lang="en-GB" altLang="en-US" sz="2400" dirty="0"/>
              <a:t> </a:t>
            </a:r>
            <a:r>
              <a:rPr lang="en-GB" altLang="en-US" sz="2400" dirty="0" err="1"/>
              <a:t>uusintatestauksen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suunnittelu</a:t>
            </a:r>
            <a:endParaRPr lang="en-GB" altLang="en-US" sz="2400" dirty="0"/>
          </a:p>
          <a:p>
            <a:pPr lvl="1">
              <a:lnSpc>
                <a:spcPct val="90000"/>
              </a:lnSpc>
            </a:pPr>
            <a:r>
              <a:rPr lang="en-GB" altLang="en-US" sz="2000" dirty="0"/>
              <a:t>Kuinka </a:t>
            </a:r>
            <a:r>
              <a:rPr lang="en-GB" altLang="en-US" sz="2000" dirty="0" err="1"/>
              <a:t>suunnitelmaan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saadaan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mukaan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joustoa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suunnitelmien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muuttumiseen</a:t>
            </a:r>
            <a:r>
              <a:rPr lang="en-GB" altLang="en-US" sz="2000" dirty="0"/>
              <a:t>?</a:t>
            </a:r>
          </a:p>
          <a:p>
            <a:pPr lvl="1">
              <a:lnSpc>
                <a:spcPct val="90000"/>
              </a:lnSpc>
            </a:pPr>
            <a:r>
              <a:rPr lang="en-GB" altLang="en-US" sz="2000" dirty="0" err="1"/>
              <a:t>Mikä</a:t>
            </a:r>
            <a:r>
              <a:rPr lang="en-GB" altLang="en-US" sz="2000" dirty="0"/>
              <a:t> on </a:t>
            </a:r>
            <a:r>
              <a:rPr lang="en-GB" altLang="en-US" sz="2000" dirty="0" err="1"/>
              <a:t>uusintatestauksen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rooli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kuinka</a:t>
            </a:r>
            <a:r>
              <a:rPr lang="en-GB" altLang="en-US" sz="2000" dirty="0"/>
              <a:t> se </a:t>
            </a:r>
            <a:r>
              <a:rPr lang="en-GB" altLang="en-US" sz="2000" dirty="0" err="1"/>
              <a:t>toteutetaan</a:t>
            </a:r>
            <a:r>
              <a:rPr lang="en-GB" altLang="en-US" sz="2000" dirty="0"/>
              <a:t>?</a:t>
            </a:r>
          </a:p>
          <a:p>
            <a:pPr>
              <a:lnSpc>
                <a:spcPct val="90000"/>
              </a:lnSpc>
            </a:pPr>
            <a:endParaRPr lang="en-GB" altLang="en-US" sz="2400" dirty="0"/>
          </a:p>
        </p:txBody>
      </p:sp>
    </p:spTree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058" name="Rectangle 2">
            <a:extLst>
              <a:ext uri="{FF2B5EF4-FFF2-40B4-BE49-F238E27FC236}">
                <a16:creationId xmlns:a16="http://schemas.microsoft.com/office/drawing/2014/main" id="{5A421BDF-DA3F-FCD4-D8B9-AD4F82F9A3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Testaussuunnitelman konkretisointi (3/3)</a:t>
            </a:r>
            <a:endParaRPr lang="en-GB" altLang="en-US"/>
          </a:p>
        </p:txBody>
      </p:sp>
      <p:sp>
        <p:nvSpPr>
          <p:cNvPr id="301059" name="Rectangle 3">
            <a:extLst>
              <a:ext uri="{FF2B5EF4-FFF2-40B4-BE49-F238E27FC236}">
                <a16:creationId xmlns:a16="http://schemas.microsoft.com/office/drawing/2014/main" id="{29925C0F-CB46-6CE6-A91D-A8E911EEBD67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83583"/>
            <a:ext cx="10515600" cy="4351338"/>
          </a:xfrm>
        </p:spPr>
        <p:txBody>
          <a:bodyPr/>
          <a:lstStyle/>
          <a:p>
            <a:r>
              <a:rPr lang="en-GB" altLang="en-US" sz="2400" dirty="0" err="1"/>
              <a:t>Testauksen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työmäärän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ja</a:t>
            </a:r>
            <a:r>
              <a:rPr lang="en-GB" altLang="en-US" sz="2400" dirty="0"/>
              <a:t> </a:t>
            </a:r>
            <a:r>
              <a:rPr lang="en-GB" altLang="en-US" sz="2400" dirty="0" err="1"/>
              <a:t>aikataulun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arvioiminen</a:t>
            </a:r>
            <a:endParaRPr lang="en-GB" altLang="en-US" sz="2400" dirty="0"/>
          </a:p>
          <a:p>
            <a:pPr lvl="1"/>
            <a:r>
              <a:rPr lang="en-GB" altLang="en-US" sz="2000" dirty="0" err="1"/>
              <a:t>Mitä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resursseja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millä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ajanjaksolla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tarvitaan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järjestelmän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testaamiseksi</a:t>
            </a:r>
            <a:r>
              <a:rPr lang="en-GB" altLang="en-US" sz="2000" dirty="0"/>
              <a:t>?</a:t>
            </a:r>
          </a:p>
          <a:p>
            <a:r>
              <a:rPr lang="en-GB" altLang="en-US" sz="2400" dirty="0" err="1"/>
              <a:t>Testaussuunnitelman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muodon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valinta</a:t>
            </a:r>
            <a:endParaRPr lang="en-GB" altLang="en-US" sz="2400" dirty="0"/>
          </a:p>
          <a:p>
            <a:pPr lvl="1"/>
            <a:r>
              <a:rPr lang="en-GB" altLang="en-US" sz="2000" dirty="0" err="1"/>
              <a:t>Missä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muodossa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testaussuunnitelmasta</a:t>
            </a:r>
            <a:r>
              <a:rPr lang="en-GB" altLang="en-US" sz="2000" dirty="0"/>
              <a:t> on </a:t>
            </a:r>
            <a:r>
              <a:rPr lang="en-GB" altLang="en-US" sz="2000" dirty="0" err="1"/>
              <a:t>eniten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hyötyä</a:t>
            </a:r>
            <a:r>
              <a:rPr lang="en-GB" altLang="en-US" sz="2000" dirty="0"/>
              <a:t>?</a:t>
            </a:r>
          </a:p>
          <a:p>
            <a:r>
              <a:rPr lang="en-GB" altLang="en-US" sz="2400" dirty="0" err="1"/>
              <a:t>Testaussuunnitelman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kirjaaminen</a:t>
            </a:r>
            <a:endParaRPr lang="en-GB" altLang="en-US" sz="2400" dirty="0"/>
          </a:p>
          <a:p>
            <a:pPr lvl="1"/>
            <a:r>
              <a:rPr lang="en-GB" altLang="en-US" sz="2000" dirty="0"/>
              <a:t>Kuinka </a:t>
            </a:r>
            <a:r>
              <a:rPr lang="en-GB" altLang="en-US" sz="2000" dirty="0" err="1"/>
              <a:t>luodaan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ensimmäinen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versio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testaussuunnitelmasta</a:t>
            </a:r>
            <a:r>
              <a:rPr lang="en-GB" altLang="en-US" sz="2000" dirty="0"/>
              <a:t>?</a:t>
            </a:r>
          </a:p>
          <a:p>
            <a:pPr lvl="1"/>
            <a:r>
              <a:rPr lang="en-GB" altLang="en-US" sz="2000" dirty="0"/>
              <a:t>Kuinka </a:t>
            </a:r>
            <a:r>
              <a:rPr lang="en-GB" altLang="en-US" sz="2000" dirty="0" err="1"/>
              <a:t>suunnitelma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esitellään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johtoryhmälle</a:t>
            </a:r>
            <a:r>
              <a:rPr lang="en-GB" altLang="en-US" sz="2000" dirty="0"/>
              <a:t>?</a:t>
            </a:r>
          </a:p>
        </p:txBody>
      </p:sp>
    </p:spTree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82" name="Rectangle 2">
            <a:extLst>
              <a:ext uri="{FF2B5EF4-FFF2-40B4-BE49-F238E27FC236}">
                <a16:creationId xmlns:a16="http://schemas.microsoft.com/office/drawing/2014/main" id="{B57CFFCC-B300-B47E-4C41-A35BCF5A7F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S</a:t>
            </a:r>
            <a:r>
              <a:rPr lang="en-GB" altLang="en-US"/>
              <a:t>uunnitelman päivittäminen</a:t>
            </a:r>
          </a:p>
        </p:txBody>
      </p:sp>
      <p:sp>
        <p:nvSpPr>
          <p:cNvPr id="302083" name="Rectangle 3">
            <a:extLst>
              <a:ext uri="{FF2B5EF4-FFF2-40B4-BE49-F238E27FC236}">
                <a16:creationId xmlns:a16="http://schemas.microsoft.com/office/drawing/2014/main" id="{9CF9C900-B251-64EA-AAC6-6C84B44A1A0C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783584"/>
            <a:ext cx="10515600" cy="4351338"/>
          </a:xfrm>
        </p:spPr>
        <p:txBody>
          <a:bodyPr/>
          <a:lstStyle/>
          <a:p>
            <a:r>
              <a:rPr lang="en-GB" altLang="en-US" sz="2400" dirty="0" err="1"/>
              <a:t>Testaussuunnitelman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katselmointi</a:t>
            </a:r>
            <a:endParaRPr lang="en-GB" altLang="en-US" sz="2400" dirty="0"/>
          </a:p>
          <a:p>
            <a:pPr lvl="1"/>
            <a:r>
              <a:rPr lang="en-GB" altLang="en-US" sz="2000" dirty="0"/>
              <a:t>Kuinka </a:t>
            </a:r>
            <a:r>
              <a:rPr lang="en-GB" altLang="en-US" sz="2000" dirty="0" err="1"/>
              <a:t>testaussuunnitelma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katselmoidaan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sisällön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oikeellisuuden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käyttökelpoisuuden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näkökulmasta</a:t>
            </a:r>
            <a:r>
              <a:rPr lang="en-GB" altLang="en-US" sz="2000" dirty="0"/>
              <a:t>?</a:t>
            </a:r>
          </a:p>
          <a:p>
            <a:r>
              <a:rPr lang="en-GB" altLang="en-US" sz="2400" dirty="0" err="1"/>
              <a:t>Testaussuunnitelman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käyttäminen</a:t>
            </a:r>
            <a:endParaRPr lang="en-GB" altLang="en-US" sz="2400" dirty="0"/>
          </a:p>
          <a:p>
            <a:pPr lvl="1"/>
            <a:r>
              <a:rPr lang="en-GB" altLang="en-US" sz="2000" dirty="0"/>
              <a:t>Kuinka </a:t>
            </a:r>
            <a:r>
              <a:rPr lang="en-GB" altLang="en-US" sz="2000" dirty="0" err="1"/>
              <a:t>testaussuunnitelmaa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käytetään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projektin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aikana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testauksen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ohjauksessa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ja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tilannearvioinnissa</a:t>
            </a:r>
            <a:r>
              <a:rPr lang="en-GB" altLang="en-US" sz="2000" dirty="0"/>
              <a:t>?</a:t>
            </a:r>
          </a:p>
          <a:p>
            <a:r>
              <a:rPr lang="en-GB" altLang="en-US" sz="2400" dirty="0" err="1"/>
              <a:t>Testaussuunnitelman</a:t>
            </a:r>
            <a:r>
              <a:rPr lang="en-GB" altLang="en-US" sz="2400" dirty="0"/>
              <a:t> </a:t>
            </a:r>
            <a:r>
              <a:rPr lang="en-GB" altLang="en-US" sz="2400" dirty="0" err="1"/>
              <a:t>päivittäminen</a:t>
            </a:r>
            <a:endParaRPr lang="en-GB" altLang="en-US" sz="2400" dirty="0"/>
          </a:p>
          <a:p>
            <a:pPr lvl="1"/>
            <a:r>
              <a:rPr lang="en-GB" altLang="en-US" sz="2000" dirty="0"/>
              <a:t>Kuinka </a:t>
            </a:r>
            <a:r>
              <a:rPr lang="en-GB" altLang="en-US" sz="2000" dirty="0" err="1"/>
              <a:t>testaussuunnitelmaa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mukautetaan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tilanteiden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muuttuessa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siten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että</a:t>
            </a:r>
            <a:r>
              <a:rPr lang="en-GB" altLang="en-US" sz="2000" dirty="0"/>
              <a:t> se on </a:t>
            </a:r>
            <a:r>
              <a:rPr lang="en-GB" altLang="en-US" sz="2000" dirty="0" err="1"/>
              <a:t>linjassa</a:t>
            </a:r>
            <a:r>
              <a:rPr lang="en-GB" altLang="en-US" sz="2000" dirty="0"/>
              <a:t> </a:t>
            </a:r>
            <a:r>
              <a:rPr lang="en-GB" altLang="en-US" sz="2000" dirty="0" err="1"/>
              <a:t>projektin</a:t>
            </a:r>
            <a:r>
              <a:rPr lang="en-GB" altLang="en-US" sz="2000" dirty="0"/>
              <a:t> </a:t>
            </a:r>
            <a:r>
              <a:rPr lang="en-GB" altLang="en-US" sz="2000" dirty="0" err="1"/>
              <a:t>kanssa</a:t>
            </a:r>
            <a:r>
              <a:rPr lang="en-GB" altLang="en-US" sz="2000" dirty="0"/>
              <a:t>?</a:t>
            </a:r>
          </a:p>
        </p:txBody>
      </p:sp>
    </p:spTree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2">
            <a:extLst>
              <a:ext uri="{FF2B5EF4-FFF2-40B4-BE49-F238E27FC236}">
                <a16:creationId xmlns:a16="http://schemas.microsoft.com/office/drawing/2014/main" id="{D5D9C4F2-2DE0-F8F2-172E-505CF0BC1A7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724400" y="762000"/>
            <a:ext cx="5943600" cy="1143000"/>
          </a:xfrm>
        </p:spPr>
        <p:txBody>
          <a:bodyPr>
            <a:normAutofit fontScale="90000"/>
          </a:bodyPr>
          <a:lstStyle/>
          <a:p>
            <a:r>
              <a:rPr lang="fi-FI" altLang="en-US"/>
              <a:t>Testauksen suunnittelun keskeisimmät periaatteet</a:t>
            </a:r>
            <a:br>
              <a:rPr lang="fi-FI" altLang="en-US"/>
            </a:br>
            <a:r>
              <a:rPr lang="en-GB" altLang="en-US" sz="1600"/>
              <a:t>( Cem Kaner, A Course in Black Box Software Testing (Professional Version), Summer-2002, www.testingeducation.org )</a:t>
            </a:r>
          </a:p>
        </p:txBody>
      </p:sp>
      <p:sp>
        <p:nvSpPr>
          <p:cNvPr id="294915" name="Rectangle 3">
            <a:extLst>
              <a:ext uri="{FF2B5EF4-FFF2-40B4-BE49-F238E27FC236}">
                <a16:creationId xmlns:a16="http://schemas.microsoft.com/office/drawing/2014/main" id="{CBEE1D99-DF9F-C5A2-D4DF-21EEB15BFA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fi-FI" altLang="en-US" sz="2400"/>
              <a:t>Kaikkea ei voi kiinnittää</a:t>
            </a:r>
          </a:p>
          <a:p>
            <a:pPr>
              <a:lnSpc>
                <a:spcPct val="90000"/>
              </a:lnSpc>
            </a:pPr>
            <a:r>
              <a:rPr lang="fi-FI" altLang="en-US" sz="2400"/>
              <a:t>Vaikeita priorisointipäätöksiä pitää tehdä ja monet rajoitteet eivät ole hallinnassasi</a:t>
            </a:r>
          </a:p>
          <a:p>
            <a:pPr>
              <a:lnSpc>
                <a:spcPct val="90000"/>
              </a:lnSpc>
            </a:pPr>
            <a:r>
              <a:rPr lang="fi-FI" altLang="en-US" sz="2400"/>
              <a:t>Voit vaikuttaa useisiin rajoitteisiin selittämällä asiaa muille projektin osapuolille – enemmän kuin nimen saaminen suunnitelman alle</a:t>
            </a:r>
          </a:p>
          <a:p>
            <a:pPr>
              <a:lnSpc>
                <a:spcPct val="90000"/>
              </a:lnSpc>
            </a:pPr>
            <a:r>
              <a:rPr lang="fi-FI" altLang="en-US" sz="2400"/>
              <a:t>Todellisuus on tärkeämpää kuin kyky osoittaa joku muu syylliseksi</a:t>
            </a:r>
          </a:p>
          <a:p>
            <a:pPr>
              <a:lnSpc>
                <a:spcPct val="90000"/>
              </a:lnSpc>
            </a:pPr>
            <a:r>
              <a:rPr lang="fi-FI" altLang="en-US" sz="2400"/>
              <a:t>Tehtävänäsi on hallita projektitason riskejä sisältäen sekä kustannukset, aikataulut, ihmisten välisen dynamiikan että projektin toteuttamat ominaisuudet ja luotettavuuden</a:t>
            </a:r>
            <a:endParaRPr lang="en-GB" altLang="en-US" sz="240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BA19F400-E9E7-A7B7-3BAF-2D5F65062A2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Yhteenveto</a:t>
            </a:r>
          </a:p>
        </p:txBody>
      </p:sp>
      <p:sp>
        <p:nvSpPr>
          <p:cNvPr id="94211" name="Rectangle 3">
            <a:extLst>
              <a:ext uri="{FF2B5EF4-FFF2-40B4-BE49-F238E27FC236}">
                <a16:creationId xmlns:a16="http://schemas.microsoft.com/office/drawing/2014/main" id="{9397A05E-AF98-4D7D-77D6-7D6B7ADAD4B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fi-FI" altLang="en-US" sz="2400"/>
              <a:t>Suunnittelua monilla tasoilla</a:t>
            </a:r>
          </a:p>
          <a:p>
            <a:pPr lvl="1">
              <a:lnSpc>
                <a:spcPct val="90000"/>
              </a:lnSpc>
            </a:pPr>
            <a:r>
              <a:rPr lang="fi-FI" altLang="en-US" sz="2000"/>
              <a:t>Suunnittelu ei ole sama asia kuin suunnitelmadokumentti</a:t>
            </a:r>
          </a:p>
          <a:p>
            <a:pPr lvl="1">
              <a:lnSpc>
                <a:spcPct val="90000"/>
              </a:lnSpc>
            </a:pPr>
            <a:r>
              <a:rPr lang="fi-FI" altLang="en-US" sz="2000"/>
              <a:t>Viestintä!</a:t>
            </a:r>
          </a:p>
          <a:p>
            <a:pPr lvl="1">
              <a:lnSpc>
                <a:spcPct val="90000"/>
              </a:lnSpc>
            </a:pPr>
            <a:r>
              <a:rPr lang="fi-FI" altLang="en-US" sz="2000"/>
              <a:t>Suunnittelun langoista vetämällä koko testaustermistö tulee perässä, mutta vähemmälläkin selviää</a:t>
            </a:r>
          </a:p>
          <a:p>
            <a:pPr>
              <a:lnSpc>
                <a:spcPct val="90000"/>
              </a:lnSpc>
            </a:pPr>
            <a:r>
              <a:rPr lang="fi-FI" altLang="en-US" sz="2400"/>
              <a:t>Strategia eri taustoihin peilaten eri asia</a:t>
            </a:r>
          </a:p>
          <a:p>
            <a:pPr lvl="1">
              <a:lnSpc>
                <a:spcPct val="90000"/>
              </a:lnSpc>
            </a:pPr>
            <a:r>
              <a:rPr lang="fi-FI" altLang="en-US" sz="2000"/>
              <a:t>Johdolle kommunikoinnin haaste johtanut esitettyyn tulkintaan</a:t>
            </a:r>
          </a:p>
          <a:p>
            <a:pPr>
              <a:lnSpc>
                <a:spcPct val="90000"/>
              </a:lnSpc>
            </a:pPr>
            <a:r>
              <a:rPr lang="fi-FI" altLang="en-US" sz="2400"/>
              <a:t>Eri ihmiset käyttävät testaustermistöä eri tavoilla </a:t>
            </a:r>
          </a:p>
          <a:p>
            <a:pPr lvl="1">
              <a:lnSpc>
                <a:spcPct val="90000"/>
              </a:lnSpc>
            </a:pPr>
            <a:r>
              <a:rPr lang="fi-FI" altLang="en-US" sz="2000"/>
              <a:t>Opeteltava kysymään merkityksistä</a:t>
            </a:r>
          </a:p>
          <a:p>
            <a:pPr lvl="1">
              <a:lnSpc>
                <a:spcPct val="90000"/>
              </a:lnSpc>
            </a:pPr>
            <a:r>
              <a:rPr lang="fi-FI" altLang="en-US" sz="2000"/>
              <a:t>Sanat aina latautuneita henkilökohtaisten kokemusten perusteella määrittelystä riippumatta</a:t>
            </a:r>
          </a:p>
          <a:p>
            <a:pPr>
              <a:lnSpc>
                <a:spcPct val="90000"/>
              </a:lnSpc>
            </a:pPr>
            <a:endParaRPr lang="fi-FI" altLang="en-US" sz="240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9" name="Rectangle 5">
            <a:extLst>
              <a:ext uri="{FF2B5EF4-FFF2-40B4-BE49-F238E27FC236}">
                <a16:creationId xmlns:a16="http://schemas.microsoft.com/office/drawing/2014/main" id="{B8745158-4298-A0F0-49B5-ED43BC05C3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Lähteet</a:t>
            </a:r>
          </a:p>
        </p:txBody>
      </p:sp>
      <p:sp>
        <p:nvSpPr>
          <p:cNvPr id="93190" name="Rectangle 6">
            <a:extLst>
              <a:ext uri="{FF2B5EF4-FFF2-40B4-BE49-F238E27FC236}">
                <a16:creationId xmlns:a16="http://schemas.microsoft.com/office/drawing/2014/main" id="{C405ED3D-3F04-952F-0998-7562A9EAF9C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altLang="en-US" sz="2400"/>
              <a:t>Agile Alliance website &lt;http://www.agilealliance.com&gt;</a:t>
            </a:r>
          </a:p>
          <a:p>
            <a:r>
              <a:rPr lang="fi-FI" altLang="en-US" sz="2400"/>
              <a:t>Kaner, Bach, Pettichord. 2002. Lessons Learned in Software Testing</a:t>
            </a:r>
          </a:p>
          <a:p>
            <a:r>
              <a:rPr lang="fi-FI" altLang="en-US" sz="2400"/>
              <a:t>Pol, Van Veenendaal. Software Testing. A Guide to the TMap Approach</a:t>
            </a:r>
          </a:p>
          <a:p>
            <a:endParaRPr lang="fi-FI" altLang="en-US" sz="24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2">
            <a:extLst>
              <a:ext uri="{FF2B5EF4-FFF2-40B4-BE49-F238E27FC236}">
                <a16:creationId xmlns:a16="http://schemas.microsoft.com/office/drawing/2014/main" id="{A18F97F6-5422-E09A-700E-D4AB0E23890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Hyviä testaustiedon lähteitä verkossa</a:t>
            </a:r>
          </a:p>
        </p:txBody>
      </p:sp>
      <p:sp>
        <p:nvSpPr>
          <p:cNvPr id="105475" name="Rectangle 3">
            <a:extLst>
              <a:ext uri="{FF2B5EF4-FFF2-40B4-BE49-F238E27FC236}">
                <a16:creationId xmlns:a16="http://schemas.microsoft.com/office/drawing/2014/main" id="{1AA4945B-3411-A26E-1CB8-31A8F995527A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1143000" y="1608909"/>
            <a:ext cx="4953000" cy="4930775"/>
          </a:xfrm>
        </p:spPr>
        <p:txBody>
          <a:bodyPr>
            <a:normAutofit/>
          </a:bodyPr>
          <a:lstStyle/>
          <a:p>
            <a:r>
              <a:rPr lang="fi-FI" altLang="en-US" sz="1600" dirty="0" err="1"/>
              <a:t>Stickyminds</a:t>
            </a:r>
            <a:r>
              <a:rPr lang="fi-FI" altLang="en-US" sz="1600" dirty="0"/>
              <a:t> – Forum for </a:t>
            </a:r>
            <a:r>
              <a:rPr lang="fi-FI" altLang="en-US" sz="1600" dirty="0" err="1"/>
              <a:t>testing</a:t>
            </a:r>
            <a:endParaRPr lang="fi-FI" altLang="en-US" sz="1600" dirty="0"/>
          </a:p>
          <a:p>
            <a:pPr lvl="1"/>
            <a:r>
              <a:rPr lang="fi-FI" altLang="en-US" sz="1100" dirty="0">
                <a:hlinkClick r:id="rId2"/>
              </a:rPr>
              <a:t>http://www.stickyminds.com/</a:t>
            </a:r>
            <a:endParaRPr lang="fi-FI" altLang="en-US" sz="1100" dirty="0"/>
          </a:p>
          <a:p>
            <a:r>
              <a:rPr lang="fi-FI" altLang="en-US" sz="1600" dirty="0"/>
              <a:t>”</a:t>
            </a:r>
            <a:r>
              <a:rPr lang="fi-FI" altLang="en-US" sz="1600" dirty="0" err="1"/>
              <a:t>Better</a:t>
            </a:r>
            <a:r>
              <a:rPr lang="fi-FI" altLang="en-US" sz="1600" dirty="0"/>
              <a:t> Software”-lehti, ilmestyi ennen nimellä ”Software </a:t>
            </a:r>
            <a:r>
              <a:rPr lang="fi-FI" altLang="en-US" sz="1600" dirty="0" err="1"/>
              <a:t>Testing</a:t>
            </a:r>
            <a:r>
              <a:rPr lang="fi-FI" altLang="en-US" sz="1600" dirty="0"/>
              <a:t> and </a:t>
            </a:r>
            <a:r>
              <a:rPr lang="fi-FI" altLang="en-US" sz="1600" dirty="0" err="1"/>
              <a:t>Quality</a:t>
            </a:r>
            <a:r>
              <a:rPr lang="fi-FI" altLang="en-US" sz="1600" dirty="0"/>
              <a:t> Engineering”</a:t>
            </a:r>
          </a:p>
          <a:p>
            <a:pPr lvl="1"/>
            <a:r>
              <a:rPr lang="fi-FI" altLang="en-US" sz="1100" dirty="0">
                <a:hlinkClick r:id="rId3"/>
              </a:rPr>
              <a:t>http://www.bettersoftware.com/</a:t>
            </a:r>
            <a:endParaRPr lang="fi-FI" altLang="en-US" sz="1100" dirty="0"/>
          </a:p>
          <a:p>
            <a:r>
              <a:rPr lang="fi-FI" altLang="en-US" sz="1600" dirty="0" err="1"/>
              <a:t>Cem</a:t>
            </a:r>
            <a:r>
              <a:rPr lang="fi-FI" altLang="en-US" sz="1600" dirty="0"/>
              <a:t> </a:t>
            </a:r>
            <a:r>
              <a:rPr lang="fi-FI" altLang="en-US" sz="1600" dirty="0" err="1"/>
              <a:t>Kaner’s</a:t>
            </a:r>
            <a:r>
              <a:rPr lang="fi-FI" altLang="en-US" sz="1600" dirty="0"/>
              <a:t> </a:t>
            </a:r>
            <a:r>
              <a:rPr lang="fi-FI" altLang="en-US" sz="1600" dirty="0" err="1"/>
              <a:t>website</a:t>
            </a:r>
            <a:endParaRPr lang="fi-FI" altLang="en-US" sz="1600" dirty="0"/>
          </a:p>
          <a:p>
            <a:pPr lvl="1"/>
            <a:r>
              <a:rPr lang="fi-FI" altLang="en-US" sz="1100" dirty="0">
                <a:hlinkClick r:id="rId4"/>
              </a:rPr>
              <a:t>http://www.kaner.com/</a:t>
            </a:r>
            <a:endParaRPr lang="fi-FI" altLang="en-US" sz="1100" dirty="0"/>
          </a:p>
          <a:p>
            <a:r>
              <a:rPr lang="fi-FI" altLang="en-US" sz="1600" dirty="0"/>
              <a:t>James </a:t>
            </a:r>
            <a:r>
              <a:rPr lang="fi-FI" altLang="en-US" sz="1600" dirty="0" err="1"/>
              <a:t>Bach’s</a:t>
            </a:r>
            <a:r>
              <a:rPr lang="fi-FI" altLang="en-US" sz="1600" dirty="0"/>
              <a:t> </a:t>
            </a:r>
            <a:r>
              <a:rPr lang="fi-FI" altLang="en-US" sz="1600" dirty="0" err="1"/>
              <a:t>website</a:t>
            </a:r>
            <a:endParaRPr lang="fi-FI" altLang="en-US" sz="1600" dirty="0"/>
          </a:p>
          <a:p>
            <a:pPr lvl="1"/>
            <a:r>
              <a:rPr lang="fi-FI" altLang="en-US" sz="1100" dirty="0">
                <a:hlinkClick r:id="rId5"/>
              </a:rPr>
              <a:t>http://www.satisfice.com/</a:t>
            </a:r>
            <a:endParaRPr lang="fi-FI" altLang="en-US" sz="1100" dirty="0"/>
          </a:p>
          <a:p>
            <a:r>
              <a:rPr lang="fi-FI" altLang="en-US" sz="1600" dirty="0"/>
              <a:t>Rex </a:t>
            </a:r>
            <a:r>
              <a:rPr lang="fi-FI" altLang="en-US" sz="1600" dirty="0" err="1"/>
              <a:t>Black’s</a:t>
            </a:r>
            <a:r>
              <a:rPr lang="fi-FI" altLang="en-US" sz="1600" dirty="0"/>
              <a:t> </a:t>
            </a:r>
            <a:r>
              <a:rPr lang="fi-FI" altLang="en-US" sz="1600" dirty="0" err="1"/>
              <a:t>website</a:t>
            </a:r>
            <a:endParaRPr lang="fi-FI" altLang="en-US" sz="1600" dirty="0"/>
          </a:p>
          <a:p>
            <a:pPr lvl="1"/>
            <a:r>
              <a:rPr lang="fi-FI" altLang="en-US" sz="1100" dirty="0">
                <a:hlinkClick r:id="rId6"/>
              </a:rPr>
              <a:t>http://www.rexblackconsulting.com/</a:t>
            </a:r>
            <a:endParaRPr lang="fi-FI" altLang="en-US" sz="1100" dirty="0"/>
          </a:p>
          <a:p>
            <a:r>
              <a:rPr lang="fi-FI" altLang="en-US" sz="1600" dirty="0"/>
              <a:t>Karl </a:t>
            </a:r>
            <a:r>
              <a:rPr lang="fi-FI" altLang="en-US" sz="1600" dirty="0" err="1"/>
              <a:t>Wiegers</a:t>
            </a:r>
            <a:r>
              <a:rPr lang="fi-FI" altLang="en-US" sz="1600" dirty="0"/>
              <a:t> </a:t>
            </a:r>
            <a:r>
              <a:rPr lang="fi-FI" altLang="en-US" sz="1600" dirty="0" err="1"/>
              <a:t>website</a:t>
            </a:r>
            <a:endParaRPr lang="fi-FI" altLang="en-US" sz="1600" dirty="0"/>
          </a:p>
          <a:p>
            <a:pPr lvl="1"/>
            <a:r>
              <a:rPr lang="fi-FI" altLang="en-US" sz="1100" dirty="0">
                <a:hlinkClick r:id="rId7"/>
              </a:rPr>
              <a:t>http://www.processimpact.com/</a:t>
            </a:r>
            <a:endParaRPr lang="fi-FI" altLang="en-US" sz="1100" dirty="0"/>
          </a:p>
          <a:p>
            <a:r>
              <a:rPr lang="fi-FI" altLang="en-US" sz="1600" dirty="0"/>
              <a:t>Tulevaisuudessa suomenkielistä materiaalia</a:t>
            </a:r>
          </a:p>
          <a:p>
            <a:pPr lvl="1"/>
            <a:r>
              <a:rPr lang="fi-FI" altLang="en-US" sz="1100" dirty="0">
                <a:hlinkClick r:id="rId8"/>
              </a:rPr>
              <a:t>http://www.testauskirja.com</a:t>
            </a:r>
            <a:endParaRPr lang="fi-FI" altLang="en-US" sz="1100" dirty="0"/>
          </a:p>
          <a:p>
            <a:r>
              <a:rPr lang="fi-FI" altLang="en-US" sz="1600" dirty="0"/>
              <a:t>Testauksen sertifiointia</a:t>
            </a:r>
          </a:p>
          <a:p>
            <a:pPr lvl="1"/>
            <a:r>
              <a:rPr lang="fi-FI" altLang="en-US" sz="1100" dirty="0">
                <a:hlinkClick r:id="rId9"/>
              </a:rPr>
              <a:t>http://www.bcs.org.uk/iseb</a:t>
            </a:r>
            <a:r>
              <a:rPr lang="fi-FI" altLang="en-US" sz="1100" dirty="0"/>
              <a:t>/</a:t>
            </a:r>
          </a:p>
          <a:p>
            <a:pPr lvl="1"/>
            <a:r>
              <a:rPr lang="fi-FI" altLang="en-US" sz="1100" dirty="0">
                <a:hlinkClick r:id="rId10"/>
              </a:rPr>
              <a:t>http://www.istqb.org/</a:t>
            </a:r>
            <a:endParaRPr lang="fi-FI" altLang="en-US" sz="1100" dirty="0"/>
          </a:p>
          <a:p>
            <a:pPr lvl="1"/>
            <a:endParaRPr lang="fi-FI" altLang="en-US" sz="1100" dirty="0"/>
          </a:p>
        </p:txBody>
      </p:sp>
      <p:sp>
        <p:nvSpPr>
          <p:cNvPr id="105476" name="Rectangle 4">
            <a:extLst>
              <a:ext uri="{FF2B5EF4-FFF2-40B4-BE49-F238E27FC236}">
                <a16:creationId xmlns:a16="http://schemas.microsoft.com/office/drawing/2014/main" id="{0D41C7FB-E949-BD41-5DAB-897E7C496F53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767512" y="1562100"/>
            <a:ext cx="3914775" cy="3733800"/>
          </a:xfrm>
        </p:spPr>
        <p:txBody>
          <a:bodyPr>
            <a:normAutofit/>
          </a:bodyPr>
          <a:lstStyle/>
          <a:p>
            <a:r>
              <a:rPr lang="fi-FI" altLang="en-US" sz="1600" dirty="0"/>
              <a:t>Software </a:t>
            </a:r>
            <a:r>
              <a:rPr lang="fi-FI" altLang="en-US" sz="1600" dirty="0" err="1"/>
              <a:t>Testing</a:t>
            </a:r>
            <a:r>
              <a:rPr lang="fi-FI" altLang="en-US" sz="1600" dirty="0"/>
              <a:t> </a:t>
            </a:r>
            <a:r>
              <a:rPr lang="fi-FI" altLang="en-US" sz="1600" dirty="0" err="1"/>
              <a:t>Hotlist</a:t>
            </a:r>
            <a:endParaRPr lang="fi-FI" altLang="en-US" sz="1600" dirty="0"/>
          </a:p>
          <a:p>
            <a:pPr lvl="1"/>
            <a:r>
              <a:rPr lang="fi-FI" altLang="en-US" sz="1100" dirty="0">
                <a:hlinkClick r:id="rId11"/>
              </a:rPr>
              <a:t>http://www.io.com/~wazmo/qa/#test_tools</a:t>
            </a:r>
            <a:r>
              <a:rPr lang="fi-FI" altLang="en-US" sz="1100" dirty="0"/>
              <a:t> </a:t>
            </a:r>
          </a:p>
          <a:p>
            <a:r>
              <a:rPr lang="fi-FI" altLang="en-US" sz="1600" dirty="0"/>
              <a:t>Brian </a:t>
            </a:r>
            <a:r>
              <a:rPr lang="fi-FI" altLang="en-US" sz="1600" dirty="0" err="1"/>
              <a:t>Marick’s</a:t>
            </a:r>
            <a:r>
              <a:rPr lang="fi-FI" altLang="en-US" sz="1600" dirty="0"/>
              <a:t> </a:t>
            </a:r>
            <a:r>
              <a:rPr lang="fi-FI" altLang="en-US" sz="1600" dirty="0" err="1"/>
              <a:t>Website</a:t>
            </a:r>
            <a:endParaRPr lang="fi-FI" altLang="en-US" sz="1600" dirty="0"/>
          </a:p>
          <a:p>
            <a:pPr lvl="1"/>
            <a:r>
              <a:rPr lang="fi-FI" altLang="en-US" sz="1100" dirty="0">
                <a:hlinkClick r:id="rId12"/>
              </a:rPr>
              <a:t>http://www.testing.com/</a:t>
            </a:r>
            <a:endParaRPr lang="fi-FI" altLang="en-US" sz="1100" dirty="0"/>
          </a:p>
          <a:p>
            <a:r>
              <a:rPr lang="fi-FI" altLang="en-US" sz="1600" dirty="0" err="1"/>
              <a:t>Bret</a:t>
            </a:r>
            <a:r>
              <a:rPr lang="fi-FI" altLang="en-US" sz="1600" dirty="0"/>
              <a:t> </a:t>
            </a:r>
            <a:r>
              <a:rPr lang="fi-FI" altLang="en-US" sz="1600" dirty="0" err="1"/>
              <a:t>Pettichord’s</a:t>
            </a:r>
            <a:r>
              <a:rPr lang="fi-FI" altLang="en-US" sz="1600" dirty="0"/>
              <a:t> </a:t>
            </a:r>
            <a:r>
              <a:rPr lang="fi-FI" altLang="en-US" sz="1600" dirty="0" err="1"/>
              <a:t>Website</a:t>
            </a:r>
            <a:endParaRPr lang="fi-FI" altLang="en-US" sz="1600" dirty="0"/>
          </a:p>
          <a:p>
            <a:pPr lvl="1"/>
            <a:r>
              <a:rPr lang="fi-FI" altLang="en-US" sz="1100" dirty="0">
                <a:hlinkClick r:id="rId13"/>
              </a:rPr>
              <a:t>http://www.pettichord.com/</a:t>
            </a:r>
            <a:endParaRPr lang="fi-FI" altLang="en-US" sz="1100" dirty="0"/>
          </a:p>
          <a:p>
            <a:r>
              <a:rPr lang="fi-FI" altLang="en-US" sz="1600" dirty="0" err="1"/>
              <a:t>TestingEducation</a:t>
            </a:r>
            <a:r>
              <a:rPr lang="fi-FI" altLang="en-US" sz="1600" dirty="0"/>
              <a:t> </a:t>
            </a:r>
            <a:r>
              <a:rPr lang="fi-FI" altLang="en-US" sz="1600" dirty="0" err="1"/>
              <a:t>Promotion</a:t>
            </a:r>
            <a:r>
              <a:rPr lang="fi-FI" altLang="en-US" sz="1600" dirty="0"/>
              <a:t> </a:t>
            </a:r>
            <a:r>
              <a:rPr lang="fi-FI" altLang="en-US" sz="1600" dirty="0" err="1"/>
              <a:t>site</a:t>
            </a:r>
            <a:endParaRPr lang="fi-FI" altLang="en-US" sz="1600" dirty="0"/>
          </a:p>
          <a:p>
            <a:pPr lvl="1"/>
            <a:r>
              <a:rPr lang="fi-FI" altLang="en-US" sz="1100" dirty="0">
                <a:hlinkClick r:id="rId14"/>
              </a:rPr>
              <a:t>http://www.testingeducation.org/</a:t>
            </a:r>
            <a:endParaRPr lang="fi-FI" altLang="en-US" sz="1100" dirty="0"/>
          </a:p>
          <a:p>
            <a:r>
              <a:rPr lang="fi-FI" altLang="en-US" sz="1600" dirty="0"/>
              <a:t>Suomalainen testauskerho</a:t>
            </a:r>
          </a:p>
          <a:p>
            <a:pPr lvl="1"/>
            <a:r>
              <a:rPr lang="fi-FI" altLang="en-US" sz="1100" dirty="0">
                <a:hlinkClick r:id="rId15"/>
              </a:rPr>
              <a:t>http://www.pcuf.fi/sytyke/kerhot/testaus/</a:t>
            </a:r>
            <a:r>
              <a:rPr lang="fi-FI" altLang="en-US" sz="1100" dirty="0"/>
              <a:t> </a:t>
            </a:r>
          </a:p>
          <a:p>
            <a:r>
              <a:rPr lang="fi-FI" altLang="en-US" sz="1600" dirty="0"/>
              <a:t>Suomalainen testaajien keskusteluryhmä</a:t>
            </a:r>
          </a:p>
          <a:p>
            <a:pPr lvl="1"/>
            <a:r>
              <a:rPr lang="fi-FI" altLang="en-US" sz="1100" dirty="0">
                <a:hlinkClick r:id="rId16"/>
              </a:rPr>
              <a:t>http://groups.yahoo.com/groups/fi-testaus/</a:t>
            </a:r>
            <a:endParaRPr lang="fi-FI" altLang="en-US" sz="1100" dirty="0"/>
          </a:p>
          <a:p>
            <a:pPr lvl="1"/>
            <a:endParaRPr lang="fi-FI" altLang="en-US" sz="1100" dirty="0"/>
          </a:p>
          <a:p>
            <a:endParaRPr lang="fi-FI" alt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58" name="Rectangle 2">
            <a:extLst>
              <a:ext uri="{FF2B5EF4-FFF2-40B4-BE49-F238E27FC236}">
                <a16:creationId xmlns:a16="http://schemas.microsoft.com/office/drawing/2014/main" id="{5140513D-6C80-7671-068A-E4DBF840F3C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 dirty="0"/>
              <a:t>Suunnitelmaohjatut ja ketterät menetelmät</a:t>
            </a:r>
            <a:endParaRPr lang="en-GB" altLang="en-US" dirty="0"/>
          </a:p>
        </p:txBody>
      </p:sp>
      <p:sp>
        <p:nvSpPr>
          <p:cNvPr id="275459" name="Rectangle 3">
            <a:extLst>
              <a:ext uri="{FF2B5EF4-FFF2-40B4-BE49-F238E27FC236}">
                <a16:creationId xmlns:a16="http://schemas.microsoft.com/office/drawing/2014/main" id="{E8760360-E28E-995B-0848-776E6273FE02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00890" y="1614079"/>
            <a:ext cx="5232400" cy="3733800"/>
          </a:xfrm>
        </p:spPr>
        <p:txBody>
          <a:bodyPr/>
          <a:lstStyle/>
          <a:p>
            <a:pPr algn="ctr">
              <a:buFont typeface="Wingdings" pitchFamily="2" charset="2"/>
              <a:buNone/>
            </a:pPr>
            <a:r>
              <a:rPr lang="fi-FI" altLang="en-US" sz="1600" b="1" dirty="0"/>
              <a:t>Suunnitelmaohjattu</a:t>
            </a:r>
          </a:p>
          <a:p>
            <a:r>
              <a:rPr lang="fi-FI" altLang="en-US" sz="1600" dirty="0"/>
              <a:t>Hyvin ymmärrettyihin, toistettaviin prosesseihin</a:t>
            </a:r>
          </a:p>
          <a:p>
            <a:r>
              <a:rPr lang="fi-FI" altLang="en-US" sz="1600" dirty="0"/>
              <a:t>Määritelty, ennustettavissa oleva suunnitelma</a:t>
            </a:r>
          </a:p>
          <a:p>
            <a:r>
              <a:rPr lang="fi-FI" altLang="en-US" sz="1600" dirty="0"/>
              <a:t>Suunnitelma projektin keskipisteenä</a:t>
            </a:r>
          </a:p>
          <a:p>
            <a:r>
              <a:rPr lang="fi-FI" altLang="en-US" sz="1600" dirty="0"/>
              <a:t>Suunnitelma tehdään tavoitteiden saavuttamiseksi (vaatimukset)</a:t>
            </a:r>
          </a:p>
          <a:p>
            <a:r>
              <a:rPr lang="fi-FI" altLang="en-US" sz="1600" dirty="0"/>
              <a:t>Seurataan:</a:t>
            </a:r>
          </a:p>
          <a:p>
            <a:pPr lvl="1"/>
            <a:r>
              <a:rPr lang="fi-FI" altLang="en-US" sz="1400" dirty="0"/>
              <a:t>etenemää</a:t>
            </a:r>
          </a:p>
          <a:p>
            <a:pPr lvl="1"/>
            <a:r>
              <a:rPr lang="fi-FI" altLang="en-US" sz="1400" dirty="0"/>
              <a:t>poikkeuksia suunnitelmista</a:t>
            </a:r>
          </a:p>
          <a:p>
            <a:r>
              <a:rPr lang="fi-FI" altLang="en-US" sz="1600" dirty="0"/>
              <a:t>Korjaustoimenpiteillä päästään takaisin suunniteltuun tilaan</a:t>
            </a:r>
          </a:p>
        </p:txBody>
      </p:sp>
      <p:sp>
        <p:nvSpPr>
          <p:cNvPr id="275460" name="Rectangle 4">
            <a:extLst>
              <a:ext uri="{FF2B5EF4-FFF2-40B4-BE49-F238E27FC236}">
                <a16:creationId xmlns:a16="http://schemas.microsoft.com/office/drawing/2014/main" id="{CAA71FE2-953B-9E89-CEE4-E3FFCEA30C16}"/>
              </a:ext>
            </a:extLst>
          </p:cNvPr>
          <p:cNvSpPr>
            <a:spLocks noGrp="1" noChangeArrowheads="1"/>
          </p:cNvSpPr>
          <p:nvPr>
            <p:ph type="body" sz="half" idx="4294967295"/>
          </p:nvPr>
        </p:nvSpPr>
        <p:spPr>
          <a:xfrm>
            <a:off x="6358711" y="1609770"/>
            <a:ext cx="5232400" cy="3733800"/>
          </a:xfrm>
        </p:spPr>
        <p:txBody>
          <a:bodyPr/>
          <a:lstStyle/>
          <a:p>
            <a:pPr algn="ctr">
              <a:buFont typeface="Wingdings" pitchFamily="2" charset="2"/>
              <a:buNone/>
            </a:pPr>
            <a:r>
              <a:rPr lang="fi-FI" altLang="en-US" sz="1600" b="1" dirty="0"/>
              <a:t>Ketterä</a:t>
            </a:r>
          </a:p>
          <a:p>
            <a:r>
              <a:rPr lang="fi-FI" altLang="en-US" sz="1600" dirty="0"/>
              <a:t>Monimutkaisiin, odottamattomiin prosesseihin</a:t>
            </a:r>
          </a:p>
          <a:p>
            <a:r>
              <a:rPr lang="fi-FI" altLang="en-US" sz="1600" dirty="0"/>
              <a:t>Tulokset projektin keskipisteenä</a:t>
            </a:r>
          </a:p>
          <a:p>
            <a:r>
              <a:rPr lang="fi-FI" altLang="en-US" sz="1600" dirty="0"/>
              <a:t>Muutoksia ei voida eikä haluta välttää, ne kuuluvat ohjelmistokehityksen luonteeseen</a:t>
            </a:r>
          </a:p>
          <a:p>
            <a:r>
              <a:rPr lang="fi-FI" altLang="en-US" sz="1600" dirty="0"/>
              <a:t>Ohjelmistojen rakentaminen on oppimiskokemus</a:t>
            </a:r>
          </a:p>
          <a:p>
            <a:r>
              <a:rPr lang="fi-FI" altLang="en-US" sz="1600" dirty="0"/>
              <a:t>Oppiminen muuttaa suunnitelmaa</a:t>
            </a:r>
          </a:p>
          <a:p>
            <a:endParaRPr lang="en-GB" altLang="en-US" sz="1600" dirty="0"/>
          </a:p>
          <a:p>
            <a:endParaRPr lang="en-GB" altLang="en-US" sz="2400" dirty="0"/>
          </a:p>
        </p:txBody>
      </p:sp>
      <p:sp>
        <p:nvSpPr>
          <p:cNvPr id="275461" name="Rectangle 5">
            <a:extLst>
              <a:ext uri="{FF2B5EF4-FFF2-40B4-BE49-F238E27FC236}">
                <a16:creationId xmlns:a16="http://schemas.microsoft.com/office/drawing/2014/main" id="{09C278CA-A2F9-B61F-833B-177C4EB077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700" y="4964111"/>
            <a:ext cx="4038600" cy="106680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>
            <a:outerShdw dist="107763" dir="18900000" algn="ctr" rotWithShape="0">
              <a:schemeClr val="bg2"/>
            </a:outerShdw>
          </a:effectLst>
        </p:spPr>
        <p:txBody>
          <a:bodyPr anchor="ctr"/>
          <a:lstStyle/>
          <a:p>
            <a:pPr algn="ctr">
              <a:lnSpc>
                <a:spcPct val="90000"/>
              </a:lnSpc>
              <a:spcBef>
                <a:spcPct val="20000"/>
              </a:spcBef>
              <a:buClr>
                <a:schemeClr val="tx1"/>
              </a:buClr>
              <a:buSzPct val="75000"/>
              <a:buFont typeface="Wingdings" pitchFamily="2" charset="2"/>
              <a:buNone/>
            </a:pPr>
            <a:r>
              <a:rPr lang="fi-FI" altLang="en-US" sz="2000">
                <a:latin typeface="Arial" panose="020B0604020202020204" pitchFamily="34" charset="0"/>
              </a:rPr>
              <a:t>Usein verrataan raskas vs. kevyt ja formaali vs. vapaamuotoinen - pääeroavaisuus puuttuu!</a:t>
            </a:r>
            <a:endParaRPr lang="en-GB" altLang="en-US"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34" name="Rectangle 2">
            <a:extLst>
              <a:ext uri="{FF2B5EF4-FFF2-40B4-BE49-F238E27FC236}">
                <a16:creationId xmlns:a16="http://schemas.microsoft.com/office/drawing/2014/main" id="{FDC1D823-C207-BFD7-68F2-14565614BA3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i-FI" altLang="en-US"/>
              <a:t>Suunnitelmaohjattu vs. ketterä – miksi?</a:t>
            </a:r>
            <a:endParaRPr lang="en-GB" altLang="en-US"/>
          </a:p>
        </p:txBody>
      </p:sp>
      <p:sp>
        <p:nvSpPr>
          <p:cNvPr id="274435" name="Text Box 3">
            <a:extLst>
              <a:ext uri="{FF2B5EF4-FFF2-40B4-BE49-F238E27FC236}">
                <a16:creationId xmlns:a16="http://schemas.microsoft.com/office/drawing/2014/main" id="{AE64C24D-A057-9232-0A1B-1D1A69462C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16125" y="2147670"/>
            <a:ext cx="19812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2000">
                <a:latin typeface="Arial" panose="020B0604020202020204" pitchFamily="34" charset="0"/>
              </a:rPr>
              <a:t>A - Alku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74436" name="Text Box 4">
            <a:extLst>
              <a:ext uri="{FF2B5EF4-FFF2-40B4-BE49-F238E27FC236}">
                <a16:creationId xmlns:a16="http://schemas.microsoft.com/office/drawing/2014/main" id="{CBF9096B-2D89-6A74-1066-CB698C5F0F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59725" y="2131795"/>
            <a:ext cx="25146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2000">
                <a:latin typeface="Arial" panose="020B0604020202020204" pitchFamily="34" charset="0"/>
              </a:rPr>
              <a:t>B – Suunniteltu tulos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74437" name="Text Box 5">
            <a:extLst>
              <a:ext uri="{FF2B5EF4-FFF2-40B4-BE49-F238E27FC236}">
                <a16:creationId xmlns:a16="http://schemas.microsoft.com/office/drawing/2014/main" id="{454C2CDC-B130-5062-EE85-4CDAD131C24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5925" y="4951195"/>
            <a:ext cx="243840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i-FI" altLang="en-US" sz="2000">
                <a:latin typeface="Arial" panose="020B0604020202020204" pitchFamily="34" charset="0"/>
              </a:rPr>
              <a:t>C – Toivottu tulos</a:t>
            </a:r>
            <a:endParaRPr lang="en-GB" altLang="en-US" sz="2000">
              <a:latin typeface="Arial" panose="020B0604020202020204" pitchFamily="34" charset="0"/>
            </a:endParaRPr>
          </a:p>
        </p:txBody>
      </p:sp>
      <p:sp>
        <p:nvSpPr>
          <p:cNvPr id="274438" name="Text Box 6">
            <a:extLst>
              <a:ext uri="{FF2B5EF4-FFF2-40B4-BE49-F238E27FC236}">
                <a16:creationId xmlns:a16="http://schemas.microsoft.com/office/drawing/2014/main" id="{FCD7D7E5-740C-CD6A-3280-314C178521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97125" y="4509870"/>
            <a:ext cx="3124200" cy="27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altLang="en-US" sz="1200">
              <a:latin typeface="Arial" panose="020B0604020202020204" pitchFamily="34" charset="0"/>
            </a:endParaRPr>
          </a:p>
        </p:txBody>
      </p:sp>
      <p:sp>
        <p:nvSpPr>
          <p:cNvPr id="274439" name="Text Box 7">
            <a:extLst>
              <a:ext uri="{FF2B5EF4-FFF2-40B4-BE49-F238E27FC236}">
                <a16:creationId xmlns:a16="http://schemas.microsoft.com/office/drawing/2014/main" id="{A5D91A98-5A2F-72D9-8717-16282C3D56C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9975" y="4646997"/>
            <a:ext cx="4206218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fi-FI" altLang="en-US" dirty="0">
                <a:latin typeface="Arial" panose="020B0604020202020204" pitchFamily="34" charset="0"/>
              </a:rPr>
              <a:t>Äärimmäisessä ympäristössä suunnitelman seuraaminen tuottaa sovelluksen, jonka aioit tuottaa, vaan ei sovellusta jota tarvitsit.</a:t>
            </a:r>
            <a:endParaRPr lang="en-GB" altLang="en-US" dirty="0">
              <a:latin typeface="Arial" panose="020B0604020202020204" pitchFamily="34" charset="0"/>
            </a:endParaRPr>
          </a:p>
        </p:txBody>
      </p:sp>
      <p:sp>
        <p:nvSpPr>
          <p:cNvPr id="274440" name="Line 8">
            <a:extLst>
              <a:ext uri="{FF2B5EF4-FFF2-40B4-BE49-F238E27FC236}">
                <a16:creationId xmlns:a16="http://schemas.microsoft.com/office/drawing/2014/main" id="{7C46EA6B-87B6-6D2A-FF74-04BCF0392166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2925" y="2757269"/>
            <a:ext cx="6172200" cy="0"/>
          </a:xfrm>
          <a:prstGeom prst="line">
            <a:avLst/>
          </a:prstGeom>
          <a:noFill/>
          <a:ln w="38100">
            <a:solidFill>
              <a:srgbClr val="FF0000"/>
            </a:solidFill>
            <a:prstDash val="dashDot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274441" name="Oval 9">
            <a:extLst>
              <a:ext uri="{FF2B5EF4-FFF2-40B4-BE49-F238E27FC236}">
                <a16:creationId xmlns:a16="http://schemas.microsoft.com/office/drawing/2014/main" id="{8CEF73DB-C29E-FAF7-FF3C-979F94441E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4325" y="2604869"/>
            <a:ext cx="228600" cy="2286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274442" name="Oval 10">
            <a:extLst>
              <a:ext uri="{FF2B5EF4-FFF2-40B4-BE49-F238E27FC236}">
                <a16:creationId xmlns:a16="http://schemas.microsoft.com/office/drawing/2014/main" id="{4771AA03-DACB-C013-2C79-166EDC2722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02725" y="2604869"/>
            <a:ext cx="228600" cy="2286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grpSp>
        <p:nvGrpSpPr>
          <p:cNvPr id="274443" name="Group 11">
            <a:extLst>
              <a:ext uri="{FF2B5EF4-FFF2-40B4-BE49-F238E27FC236}">
                <a16:creationId xmlns:a16="http://schemas.microsoft.com/office/drawing/2014/main" id="{C8160D7F-9050-36A8-3B5E-F87025D120D8}"/>
              </a:ext>
            </a:extLst>
          </p:cNvPr>
          <p:cNvGrpSpPr>
            <a:grpSpLocks/>
          </p:cNvGrpSpPr>
          <p:nvPr/>
        </p:nvGrpSpPr>
        <p:grpSpPr bwMode="auto">
          <a:xfrm>
            <a:off x="3082925" y="1903194"/>
            <a:ext cx="6019800" cy="2438400"/>
            <a:chOff x="672" y="1248"/>
            <a:chExt cx="3792" cy="1536"/>
          </a:xfrm>
        </p:grpSpPr>
        <p:sp>
          <p:nvSpPr>
            <p:cNvPr id="274444" name="Line 12">
              <a:extLst>
                <a:ext uri="{FF2B5EF4-FFF2-40B4-BE49-F238E27FC236}">
                  <a16:creationId xmlns:a16="http://schemas.microsoft.com/office/drawing/2014/main" id="{C1759759-CC4B-5C34-1B22-3CE2FBE3BF26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672" y="1248"/>
              <a:ext cx="720" cy="480"/>
            </a:xfrm>
            <a:prstGeom prst="line">
              <a:avLst/>
            </a:prstGeom>
            <a:noFill/>
            <a:ln w="38100">
              <a:solidFill>
                <a:srgbClr val="3366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274445" name="Line 13">
              <a:extLst>
                <a:ext uri="{FF2B5EF4-FFF2-40B4-BE49-F238E27FC236}">
                  <a16:creationId xmlns:a16="http://schemas.microsoft.com/office/drawing/2014/main" id="{C2A79CE7-CF5E-5A04-3695-2526523750B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92" y="1248"/>
              <a:ext cx="816" cy="864"/>
            </a:xfrm>
            <a:prstGeom prst="line">
              <a:avLst/>
            </a:prstGeom>
            <a:noFill/>
            <a:ln w="38100">
              <a:solidFill>
                <a:srgbClr val="3366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274446" name="Line 14">
              <a:extLst>
                <a:ext uri="{FF2B5EF4-FFF2-40B4-BE49-F238E27FC236}">
                  <a16:creationId xmlns:a16="http://schemas.microsoft.com/office/drawing/2014/main" id="{5785634B-4E07-613C-E303-7BFD83BB172F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2208" y="1488"/>
              <a:ext cx="528" cy="624"/>
            </a:xfrm>
            <a:prstGeom prst="line">
              <a:avLst/>
            </a:prstGeom>
            <a:noFill/>
            <a:ln w="38100">
              <a:solidFill>
                <a:srgbClr val="3366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274447" name="Line 15">
              <a:extLst>
                <a:ext uri="{FF2B5EF4-FFF2-40B4-BE49-F238E27FC236}">
                  <a16:creationId xmlns:a16="http://schemas.microsoft.com/office/drawing/2014/main" id="{519B40A4-F11A-17FC-3D91-15A1D66C0F3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2736" y="1488"/>
              <a:ext cx="480" cy="1296"/>
            </a:xfrm>
            <a:prstGeom prst="line">
              <a:avLst/>
            </a:prstGeom>
            <a:noFill/>
            <a:ln w="38100">
              <a:solidFill>
                <a:srgbClr val="3366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274448" name="Line 16">
              <a:extLst>
                <a:ext uri="{FF2B5EF4-FFF2-40B4-BE49-F238E27FC236}">
                  <a16:creationId xmlns:a16="http://schemas.microsoft.com/office/drawing/2014/main" id="{B26D5407-DB93-C126-69F8-56A759D3B580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216" y="1680"/>
              <a:ext cx="816" cy="1104"/>
            </a:xfrm>
            <a:prstGeom prst="line">
              <a:avLst/>
            </a:prstGeom>
            <a:noFill/>
            <a:ln w="38100">
              <a:solidFill>
                <a:srgbClr val="3366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  <p:sp>
          <p:nvSpPr>
            <p:cNvPr id="274449" name="Line 17">
              <a:extLst>
                <a:ext uri="{FF2B5EF4-FFF2-40B4-BE49-F238E27FC236}">
                  <a16:creationId xmlns:a16="http://schemas.microsoft.com/office/drawing/2014/main" id="{53FAEF00-DC68-8306-F22F-8E71C183B1DD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032" y="1680"/>
              <a:ext cx="432" cy="96"/>
            </a:xfrm>
            <a:prstGeom prst="line">
              <a:avLst/>
            </a:prstGeom>
            <a:noFill/>
            <a:ln w="38100">
              <a:solidFill>
                <a:srgbClr val="3366FF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en-US"/>
            </a:p>
          </p:txBody>
        </p:sp>
      </p:grpSp>
      <p:sp>
        <p:nvSpPr>
          <p:cNvPr id="274450" name="Freeform 18">
            <a:extLst>
              <a:ext uri="{FF2B5EF4-FFF2-40B4-BE49-F238E27FC236}">
                <a16:creationId xmlns:a16="http://schemas.microsoft.com/office/drawing/2014/main" id="{B9131846-CC23-B2E6-3F36-2F03F17F0F97}"/>
              </a:ext>
            </a:extLst>
          </p:cNvPr>
          <p:cNvSpPr>
            <a:spLocks/>
          </p:cNvSpPr>
          <p:nvPr/>
        </p:nvSpPr>
        <p:spPr bwMode="auto">
          <a:xfrm>
            <a:off x="2952750" y="2841407"/>
            <a:ext cx="6286500" cy="2989263"/>
          </a:xfrm>
          <a:custGeom>
            <a:avLst/>
            <a:gdLst>
              <a:gd name="T0" fmla="*/ 30 w 3960"/>
              <a:gd name="T1" fmla="*/ 305 h 1883"/>
              <a:gd name="T2" fmla="*/ 180 w 3960"/>
              <a:gd name="T3" fmla="*/ 397 h 1883"/>
              <a:gd name="T4" fmla="*/ 344 w 3960"/>
              <a:gd name="T5" fmla="*/ 378 h 1883"/>
              <a:gd name="T6" fmla="*/ 494 w 3960"/>
              <a:gd name="T7" fmla="*/ 373 h 1883"/>
              <a:gd name="T8" fmla="*/ 509 w 3960"/>
              <a:gd name="T9" fmla="*/ 702 h 1883"/>
              <a:gd name="T10" fmla="*/ 673 w 3960"/>
              <a:gd name="T11" fmla="*/ 915 h 1883"/>
              <a:gd name="T12" fmla="*/ 765 w 3960"/>
              <a:gd name="T13" fmla="*/ 973 h 1883"/>
              <a:gd name="T14" fmla="*/ 819 w 3960"/>
              <a:gd name="T15" fmla="*/ 1022 h 1883"/>
              <a:gd name="T16" fmla="*/ 915 w 3960"/>
              <a:gd name="T17" fmla="*/ 1046 h 1883"/>
              <a:gd name="T18" fmla="*/ 1022 w 3960"/>
              <a:gd name="T19" fmla="*/ 978 h 1883"/>
              <a:gd name="T20" fmla="*/ 1090 w 3960"/>
              <a:gd name="T21" fmla="*/ 891 h 1883"/>
              <a:gd name="T22" fmla="*/ 1080 w 3960"/>
              <a:gd name="T23" fmla="*/ 591 h 1883"/>
              <a:gd name="T24" fmla="*/ 1123 w 3960"/>
              <a:gd name="T25" fmla="*/ 518 h 1883"/>
              <a:gd name="T26" fmla="*/ 1448 w 3960"/>
              <a:gd name="T27" fmla="*/ 542 h 1883"/>
              <a:gd name="T28" fmla="*/ 1554 w 3960"/>
              <a:gd name="T29" fmla="*/ 712 h 1883"/>
              <a:gd name="T30" fmla="*/ 1569 w 3960"/>
              <a:gd name="T31" fmla="*/ 964 h 1883"/>
              <a:gd name="T32" fmla="*/ 1612 w 3960"/>
              <a:gd name="T33" fmla="*/ 1026 h 1883"/>
              <a:gd name="T34" fmla="*/ 1724 w 3960"/>
              <a:gd name="T35" fmla="*/ 1065 h 1883"/>
              <a:gd name="T36" fmla="*/ 1801 w 3960"/>
              <a:gd name="T37" fmla="*/ 1114 h 1883"/>
              <a:gd name="T38" fmla="*/ 1903 w 3960"/>
              <a:gd name="T39" fmla="*/ 1147 h 1883"/>
              <a:gd name="T40" fmla="*/ 2029 w 3960"/>
              <a:gd name="T41" fmla="*/ 1225 h 1883"/>
              <a:gd name="T42" fmla="*/ 2101 w 3960"/>
              <a:gd name="T43" fmla="*/ 935 h 1883"/>
              <a:gd name="T44" fmla="*/ 2174 w 3960"/>
              <a:gd name="T45" fmla="*/ 789 h 1883"/>
              <a:gd name="T46" fmla="*/ 2300 w 3960"/>
              <a:gd name="T47" fmla="*/ 659 h 1883"/>
              <a:gd name="T48" fmla="*/ 2464 w 3960"/>
              <a:gd name="T49" fmla="*/ 625 h 1883"/>
              <a:gd name="T50" fmla="*/ 2590 w 3960"/>
              <a:gd name="T51" fmla="*/ 538 h 1883"/>
              <a:gd name="T52" fmla="*/ 2726 w 3960"/>
              <a:gd name="T53" fmla="*/ 528 h 1883"/>
              <a:gd name="T54" fmla="*/ 2789 w 3960"/>
              <a:gd name="T55" fmla="*/ 634 h 1883"/>
              <a:gd name="T56" fmla="*/ 2890 w 3960"/>
              <a:gd name="T57" fmla="*/ 659 h 1883"/>
              <a:gd name="T58" fmla="*/ 2866 w 3960"/>
              <a:gd name="T59" fmla="*/ 915 h 1883"/>
              <a:gd name="T60" fmla="*/ 2856 w 3960"/>
              <a:gd name="T61" fmla="*/ 1118 h 1883"/>
              <a:gd name="T62" fmla="*/ 2934 w 3960"/>
              <a:gd name="T63" fmla="*/ 1273 h 1883"/>
              <a:gd name="T64" fmla="*/ 2919 w 3960"/>
              <a:gd name="T65" fmla="*/ 1341 h 1883"/>
              <a:gd name="T66" fmla="*/ 3011 w 3960"/>
              <a:gd name="T67" fmla="*/ 1438 h 1883"/>
              <a:gd name="T68" fmla="*/ 3060 w 3960"/>
              <a:gd name="T69" fmla="*/ 1593 h 1883"/>
              <a:gd name="T70" fmla="*/ 3152 w 3960"/>
              <a:gd name="T71" fmla="*/ 1675 h 1883"/>
              <a:gd name="T72" fmla="*/ 3224 w 3960"/>
              <a:gd name="T73" fmla="*/ 1801 h 1883"/>
              <a:gd name="T74" fmla="*/ 3423 w 3960"/>
              <a:gd name="T75" fmla="*/ 1728 h 1883"/>
              <a:gd name="T76" fmla="*/ 3495 w 3960"/>
              <a:gd name="T77" fmla="*/ 1806 h 1883"/>
              <a:gd name="T78" fmla="*/ 3631 w 3960"/>
              <a:gd name="T79" fmla="*/ 1883 h 1883"/>
              <a:gd name="T80" fmla="*/ 3761 w 3960"/>
              <a:gd name="T81" fmla="*/ 1806 h 1883"/>
              <a:gd name="T82" fmla="*/ 3921 w 3960"/>
              <a:gd name="T83" fmla="*/ 1719 h 1883"/>
              <a:gd name="T84" fmla="*/ 3960 w 3960"/>
              <a:gd name="T85" fmla="*/ 1709 h 18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3960" h="1883">
                <a:moveTo>
                  <a:pt x="30" y="0"/>
                </a:moveTo>
                <a:cubicBezTo>
                  <a:pt x="26" y="90"/>
                  <a:pt x="0" y="220"/>
                  <a:pt x="30" y="305"/>
                </a:cubicBezTo>
                <a:cubicBezTo>
                  <a:pt x="40" y="332"/>
                  <a:pt x="59" y="333"/>
                  <a:pt x="78" y="349"/>
                </a:cubicBezTo>
                <a:cubicBezTo>
                  <a:pt x="115" y="379"/>
                  <a:pt x="133" y="389"/>
                  <a:pt x="180" y="397"/>
                </a:cubicBezTo>
                <a:cubicBezTo>
                  <a:pt x="222" y="395"/>
                  <a:pt x="263" y="395"/>
                  <a:pt x="305" y="392"/>
                </a:cubicBezTo>
                <a:cubicBezTo>
                  <a:pt x="337" y="390"/>
                  <a:pt x="313" y="388"/>
                  <a:pt x="344" y="378"/>
                </a:cubicBezTo>
                <a:cubicBezTo>
                  <a:pt x="359" y="373"/>
                  <a:pt x="414" y="369"/>
                  <a:pt x="422" y="368"/>
                </a:cubicBezTo>
                <a:cubicBezTo>
                  <a:pt x="446" y="370"/>
                  <a:pt x="472" y="364"/>
                  <a:pt x="494" y="373"/>
                </a:cubicBezTo>
                <a:cubicBezTo>
                  <a:pt x="503" y="377"/>
                  <a:pt x="504" y="402"/>
                  <a:pt x="504" y="402"/>
                </a:cubicBezTo>
                <a:cubicBezTo>
                  <a:pt x="506" y="502"/>
                  <a:pt x="506" y="602"/>
                  <a:pt x="509" y="702"/>
                </a:cubicBezTo>
                <a:cubicBezTo>
                  <a:pt x="510" y="744"/>
                  <a:pt x="539" y="866"/>
                  <a:pt x="586" y="876"/>
                </a:cubicBezTo>
                <a:cubicBezTo>
                  <a:pt x="613" y="894"/>
                  <a:pt x="642" y="904"/>
                  <a:pt x="673" y="915"/>
                </a:cubicBezTo>
                <a:cubicBezTo>
                  <a:pt x="692" y="921"/>
                  <a:pt x="703" y="934"/>
                  <a:pt x="722" y="939"/>
                </a:cubicBezTo>
                <a:cubicBezTo>
                  <a:pt x="744" y="963"/>
                  <a:pt x="730" y="950"/>
                  <a:pt x="765" y="973"/>
                </a:cubicBezTo>
                <a:cubicBezTo>
                  <a:pt x="770" y="976"/>
                  <a:pt x="780" y="983"/>
                  <a:pt x="780" y="983"/>
                </a:cubicBezTo>
                <a:cubicBezTo>
                  <a:pt x="791" y="1000"/>
                  <a:pt x="802" y="1011"/>
                  <a:pt x="819" y="1022"/>
                </a:cubicBezTo>
                <a:cubicBezTo>
                  <a:pt x="830" y="1039"/>
                  <a:pt x="839" y="1044"/>
                  <a:pt x="857" y="1051"/>
                </a:cubicBezTo>
                <a:cubicBezTo>
                  <a:pt x="876" y="1049"/>
                  <a:pt x="896" y="1051"/>
                  <a:pt x="915" y="1046"/>
                </a:cubicBezTo>
                <a:cubicBezTo>
                  <a:pt x="959" y="1033"/>
                  <a:pt x="932" y="1030"/>
                  <a:pt x="954" y="1012"/>
                </a:cubicBezTo>
                <a:cubicBezTo>
                  <a:pt x="976" y="994"/>
                  <a:pt x="997" y="989"/>
                  <a:pt x="1022" y="978"/>
                </a:cubicBezTo>
                <a:cubicBezTo>
                  <a:pt x="1031" y="969"/>
                  <a:pt x="1043" y="963"/>
                  <a:pt x="1051" y="954"/>
                </a:cubicBezTo>
                <a:cubicBezTo>
                  <a:pt x="1067" y="935"/>
                  <a:pt x="1076" y="911"/>
                  <a:pt x="1090" y="891"/>
                </a:cubicBezTo>
                <a:cubicBezTo>
                  <a:pt x="1095" y="872"/>
                  <a:pt x="1108" y="866"/>
                  <a:pt x="1114" y="847"/>
                </a:cubicBezTo>
                <a:cubicBezTo>
                  <a:pt x="1128" y="756"/>
                  <a:pt x="1134" y="667"/>
                  <a:pt x="1080" y="591"/>
                </a:cubicBezTo>
                <a:cubicBezTo>
                  <a:pt x="1082" y="578"/>
                  <a:pt x="1082" y="565"/>
                  <a:pt x="1085" y="552"/>
                </a:cubicBezTo>
                <a:cubicBezTo>
                  <a:pt x="1089" y="536"/>
                  <a:pt x="1113" y="525"/>
                  <a:pt x="1123" y="518"/>
                </a:cubicBezTo>
                <a:cubicBezTo>
                  <a:pt x="1173" y="484"/>
                  <a:pt x="1217" y="472"/>
                  <a:pt x="1278" y="465"/>
                </a:cubicBezTo>
                <a:cubicBezTo>
                  <a:pt x="1373" y="471"/>
                  <a:pt x="1395" y="468"/>
                  <a:pt x="1448" y="542"/>
                </a:cubicBezTo>
                <a:cubicBezTo>
                  <a:pt x="1461" y="582"/>
                  <a:pt x="1495" y="627"/>
                  <a:pt x="1525" y="659"/>
                </a:cubicBezTo>
                <a:cubicBezTo>
                  <a:pt x="1532" y="679"/>
                  <a:pt x="1542" y="695"/>
                  <a:pt x="1554" y="712"/>
                </a:cubicBezTo>
                <a:cubicBezTo>
                  <a:pt x="1557" y="723"/>
                  <a:pt x="1563" y="734"/>
                  <a:pt x="1564" y="746"/>
                </a:cubicBezTo>
                <a:cubicBezTo>
                  <a:pt x="1567" y="819"/>
                  <a:pt x="1566" y="891"/>
                  <a:pt x="1569" y="964"/>
                </a:cubicBezTo>
                <a:cubicBezTo>
                  <a:pt x="1569" y="971"/>
                  <a:pt x="1578" y="1002"/>
                  <a:pt x="1583" y="1007"/>
                </a:cubicBezTo>
                <a:cubicBezTo>
                  <a:pt x="1591" y="1015"/>
                  <a:pt x="1604" y="1018"/>
                  <a:pt x="1612" y="1026"/>
                </a:cubicBezTo>
                <a:cubicBezTo>
                  <a:pt x="1616" y="1030"/>
                  <a:pt x="1633" y="1049"/>
                  <a:pt x="1641" y="1051"/>
                </a:cubicBezTo>
                <a:cubicBezTo>
                  <a:pt x="1667" y="1058"/>
                  <a:pt x="1697" y="1058"/>
                  <a:pt x="1724" y="1065"/>
                </a:cubicBezTo>
                <a:cubicBezTo>
                  <a:pt x="1755" y="1087"/>
                  <a:pt x="1719" y="1064"/>
                  <a:pt x="1758" y="1080"/>
                </a:cubicBezTo>
                <a:cubicBezTo>
                  <a:pt x="1775" y="1087"/>
                  <a:pt x="1786" y="1104"/>
                  <a:pt x="1801" y="1114"/>
                </a:cubicBezTo>
                <a:cubicBezTo>
                  <a:pt x="1816" y="1156"/>
                  <a:pt x="1797" y="1115"/>
                  <a:pt x="1888" y="1133"/>
                </a:cubicBezTo>
                <a:cubicBezTo>
                  <a:pt x="1895" y="1134"/>
                  <a:pt x="1898" y="1142"/>
                  <a:pt x="1903" y="1147"/>
                </a:cubicBezTo>
                <a:cubicBezTo>
                  <a:pt x="1936" y="1180"/>
                  <a:pt x="1942" y="1218"/>
                  <a:pt x="1966" y="1254"/>
                </a:cubicBezTo>
                <a:cubicBezTo>
                  <a:pt x="2021" y="1247"/>
                  <a:pt x="1993" y="1249"/>
                  <a:pt x="2029" y="1225"/>
                </a:cubicBezTo>
                <a:cubicBezTo>
                  <a:pt x="2059" y="1176"/>
                  <a:pt x="2053" y="1078"/>
                  <a:pt x="2067" y="1017"/>
                </a:cubicBezTo>
                <a:cubicBezTo>
                  <a:pt x="2074" y="986"/>
                  <a:pt x="2088" y="963"/>
                  <a:pt x="2101" y="935"/>
                </a:cubicBezTo>
                <a:cubicBezTo>
                  <a:pt x="2119" y="898"/>
                  <a:pt x="2126" y="849"/>
                  <a:pt x="2150" y="814"/>
                </a:cubicBezTo>
                <a:cubicBezTo>
                  <a:pt x="2157" y="805"/>
                  <a:pt x="2167" y="798"/>
                  <a:pt x="2174" y="789"/>
                </a:cubicBezTo>
                <a:cubicBezTo>
                  <a:pt x="2191" y="767"/>
                  <a:pt x="2232" y="681"/>
                  <a:pt x="2251" y="668"/>
                </a:cubicBezTo>
                <a:cubicBezTo>
                  <a:pt x="2257" y="664"/>
                  <a:pt x="2298" y="659"/>
                  <a:pt x="2300" y="659"/>
                </a:cubicBezTo>
                <a:cubicBezTo>
                  <a:pt x="2348" y="642"/>
                  <a:pt x="2276" y="666"/>
                  <a:pt x="2406" y="644"/>
                </a:cubicBezTo>
                <a:cubicBezTo>
                  <a:pt x="2426" y="641"/>
                  <a:pt x="2464" y="625"/>
                  <a:pt x="2464" y="625"/>
                </a:cubicBezTo>
                <a:cubicBezTo>
                  <a:pt x="2482" y="613"/>
                  <a:pt x="2541" y="582"/>
                  <a:pt x="2556" y="567"/>
                </a:cubicBezTo>
                <a:cubicBezTo>
                  <a:pt x="2568" y="555"/>
                  <a:pt x="2575" y="545"/>
                  <a:pt x="2590" y="538"/>
                </a:cubicBezTo>
                <a:cubicBezTo>
                  <a:pt x="2612" y="527"/>
                  <a:pt x="2640" y="526"/>
                  <a:pt x="2663" y="523"/>
                </a:cubicBezTo>
                <a:cubicBezTo>
                  <a:pt x="2684" y="525"/>
                  <a:pt x="2706" y="523"/>
                  <a:pt x="2726" y="528"/>
                </a:cubicBezTo>
                <a:cubicBezTo>
                  <a:pt x="2738" y="531"/>
                  <a:pt x="2753" y="559"/>
                  <a:pt x="2764" y="567"/>
                </a:cubicBezTo>
                <a:cubicBezTo>
                  <a:pt x="2772" y="589"/>
                  <a:pt x="2779" y="613"/>
                  <a:pt x="2789" y="634"/>
                </a:cubicBezTo>
                <a:cubicBezTo>
                  <a:pt x="2792" y="639"/>
                  <a:pt x="2792" y="648"/>
                  <a:pt x="2798" y="649"/>
                </a:cubicBezTo>
                <a:cubicBezTo>
                  <a:pt x="2828" y="656"/>
                  <a:pt x="2859" y="655"/>
                  <a:pt x="2890" y="659"/>
                </a:cubicBezTo>
                <a:cubicBezTo>
                  <a:pt x="2908" y="661"/>
                  <a:pt x="2943" y="673"/>
                  <a:pt x="2943" y="673"/>
                </a:cubicBezTo>
                <a:cubicBezTo>
                  <a:pt x="2934" y="774"/>
                  <a:pt x="2923" y="835"/>
                  <a:pt x="2866" y="915"/>
                </a:cubicBezTo>
                <a:cubicBezTo>
                  <a:pt x="2855" y="948"/>
                  <a:pt x="2839" y="977"/>
                  <a:pt x="2832" y="1012"/>
                </a:cubicBezTo>
                <a:cubicBezTo>
                  <a:pt x="2835" y="1054"/>
                  <a:pt x="2821" y="1095"/>
                  <a:pt x="2856" y="1118"/>
                </a:cubicBezTo>
                <a:cubicBezTo>
                  <a:pt x="2870" y="1138"/>
                  <a:pt x="2879" y="1160"/>
                  <a:pt x="2895" y="1177"/>
                </a:cubicBezTo>
                <a:cubicBezTo>
                  <a:pt x="2907" y="1210"/>
                  <a:pt x="2925" y="1238"/>
                  <a:pt x="2934" y="1273"/>
                </a:cubicBezTo>
                <a:cubicBezTo>
                  <a:pt x="2932" y="1286"/>
                  <a:pt x="2932" y="1299"/>
                  <a:pt x="2929" y="1312"/>
                </a:cubicBezTo>
                <a:cubicBezTo>
                  <a:pt x="2927" y="1322"/>
                  <a:pt x="2919" y="1341"/>
                  <a:pt x="2919" y="1341"/>
                </a:cubicBezTo>
                <a:cubicBezTo>
                  <a:pt x="2921" y="1365"/>
                  <a:pt x="2910" y="1398"/>
                  <a:pt x="2929" y="1414"/>
                </a:cubicBezTo>
                <a:cubicBezTo>
                  <a:pt x="2949" y="1430"/>
                  <a:pt x="2988" y="1430"/>
                  <a:pt x="3011" y="1438"/>
                </a:cubicBezTo>
                <a:cubicBezTo>
                  <a:pt x="3023" y="1472"/>
                  <a:pt x="3034" y="1506"/>
                  <a:pt x="3045" y="1540"/>
                </a:cubicBezTo>
                <a:cubicBezTo>
                  <a:pt x="3051" y="1557"/>
                  <a:pt x="3046" y="1581"/>
                  <a:pt x="3060" y="1593"/>
                </a:cubicBezTo>
                <a:cubicBezTo>
                  <a:pt x="3087" y="1616"/>
                  <a:pt x="3131" y="1600"/>
                  <a:pt x="3166" y="1602"/>
                </a:cubicBezTo>
                <a:cubicBezTo>
                  <a:pt x="3163" y="1632"/>
                  <a:pt x="3160" y="1649"/>
                  <a:pt x="3152" y="1675"/>
                </a:cubicBezTo>
                <a:cubicBezTo>
                  <a:pt x="3155" y="1743"/>
                  <a:pt x="3138" y="1768"/>
                  <a:pt x="3176" y="1806"/>
                </a:cubicBezTo>
                <a:cubicBezTo>
                  <a:pt x="3192" y="1804"/>
                  <a:pt x="3208" y="1804"/>
                  <a:pt x="3224" y="1801"/>
                </a:cubicBezTo>
                <a:cubicBezTo>
                  <a:pt x="3234" y="1799"/>
                  <a:pt x="3253" y="1791"/>
                  <a:pt x="3253" y="1791"/>
                </a:cubicBezTo>
                <a:cubicBezTo>
                  <a:pt x="3322" y="1726"/>
                  <a:pt x="3308" y="1734"/>
                  <a:pt x="3423" y="1728"/>
                </a:cubicBezTo>
                <a:cubicBezTo>
                  <a:pt x="3436" y="1730"/>
                  <a:pt x="3449" y="1728"/>
                  <a:pt x="3461" y="1733"/>
                </a:cubicBezTo>
                <a:cubicBezTo>
                  <a:pt x="3471" y="1737"/>
                  <a:pt x="3486" y="1792"/>
                  <a:pt x="3495" y="1806"/>
                </a:cubicBezTo>
                <a:cubicBezTo>
                  <a:pt x="3514" y="1834"/>
                  <a:pt x="3555" y="1859"/>
                  <a:pt x="3587" y="1864"/>
                </a:cubicBezTo>
                <a:cubicBezTo>
                  <a:pt x="3604" y="1876"/>
                  <a:pt x="3609" y="1883"/>
                  <a:pt x="3631" y="1883"/>
                </a:cubicBezTo>
                <a:cubicBezTo>
                  <a:pt x="3648" y="1883"/>
                  <a:pt x="3678" y="1856"/>
                  <a:pt x="3689" y="1849"/>
                </a:cubicBezTo>
                <a:cubicBezTo>
                  <a:pt x="3710" y="1835"/>
                  <a:pt x="3743" y="1821"/>
                  <a:pt x="3761" y="1806"/>
                </a:cubicBezTo>
                <a:cubicBezTo>
                  <a:pt x="3784" y="1787"/>
                  <a:pt x="3806" y="1772"/>
                  <a:pt x="3834" y="1762"/>
                </a:cubicBezTo>
                <a:cubicBezTo>
                  <a:pt x="3853" y="1735"/>
                  <a:pt x="3890" y="1726"/>
                  <a:pt x="3921" y="1719"/>
                </a:cubicBezTo>
                <a:cubicBezTo>
                  <a:pt x="3929" y="1717"/>
                  <a:pt x="3937" y="1716"/>
                  <a:pt x="3945" y="1714"/>
                </a:cubicBezTo>
                <a:cubicBezTo>
                  <a:pt x="3950" y="1713"/>
                  <a:pt x="3960" y="1709"/>
                  <a:pt x="3960" y="1709"/>
                </a:cubicBezTo>
              </a:path>
            </a:pathLst>
          </a:custGeom>
          <a:noFill/>
          <a:ln w="38100" cap="flat" cmpd="sng">
            <a:solidFill>
              <a:schemeClr val="accent1"/>
            </a:solidFill>
            <a:prstDash val="solid"/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2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endParaRPr lang="en-US"/>
          </a:p>
        </p:txBody>
      </p:sp>
      <p:sp>
        <p:nvSpPr>
          <p:cNvPr id="274451" name="Oval 19">
            <a:extLst>
              <a:ext uri="{FF2B5EF4-FFF2-40B4-BE49-F238E27FC236}">
                <a16:creationId xmlns:a16="http://schemas.microsoft.com/office/drawing/2014/main" id="{9EB28BF3-6B43-4264-ECAB-9C3CE8B6CE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78925" y="5484594"/>
            <a:ext cx="228600" cy="228600"/>
          </a:xfrm>
          <a:prstGeom prst="ellipse">
            <a:avLst/>
          </a:prstGeom>
          <a:solidFill>
            <a:schemeClr val="tx2"/>
          </a:solidFill>
          <a:ln w="9525">
            <a:solidFill>
              <a:schemeClr val="tx2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>
            <a:extLst>
              <a:ext uri="{FF2B5EF4-FFF2-40B4-BE49-F238E27FC236}">
                <a16:creationId xmlns:a16="http://schemas.microsoft.com/office/drawing/2014/main" id="{68B7BF68-7303-B0AB-347A-8EA013B8A77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Ketterä testaus</a:t>
            </a:r>
            <a:endParaRPr lang="en-GB" altLang="en-US"/>
          </a:p>
        </p:txBody>
      </p:sp>
      <p:sp>
        <p:nvSpPr>
          <p:cNvPr id="271363" name="Rectangle 3">
            <a:extLst>
              <a:ext uri="{FF2B5EF4-FFF2-40B4-BE49-F238E27FC236}">
                <a16:creationId xmlns:a16="http://schemas.microsoft.com/office/drawing/2014/main" id="{AD1DE705-4172-2FC0-D977-11DD39526AC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>
              <a:lnSpc>
                <a:spcPct val="90000"/>
              </a:lnSpc>
            </a:pPr>
            <a:r>
              <a:rPr lang="fi-FI" altLang="en-US" dirty="0"/>
              <a:t>Kaksi pääsuuntausta:</a:t>
            </a:r>
          </a:p>
          <a:p>
            <a:pPr lvl="1">
              <a:lnSpc>
                <a:spcPct val="90000"/>
              </a:lnSpc>
            </a:pPr>
            <a:r>
              <a:rPr lang="fi-FI" altLang="en-US" dirty="0"/>
              <a:t>Tutkiva testaus (</a:t>
            </a:r>
            <a:r>
              <a:rPr lang="fi-FI" altLang="en-US" dirty="0" err="1"/>
              <a:t>exploratory</a:t>
            </a:r>
            <a:r>
              <a:rPr lang="fi-FI" altLang="en-US" dirty="0"/>
              <a:t> </a:t>
            </a:r>
            <a:r>
              <a:rPr lang="fi-FI" altLang="en-US" dirty="0" err="1"/>
              <a:t>testing</a:t>
            </a:r>
            <a:r>
              <a:rPr lang="fi-FI" altLang="en-US" dirty="0"/>
              <a:t>)</a:t>
            </a:r>
          </a:p>
          <a:p>
            <a:pPr lvl="2">
              <a:lnSpc>
                <a:spcPct val="90000"/>
              </a:lnSpc>
            </a:pPr>
            <a:r>
              <a:rPr lang="fi-FI" altLang="en-US" dirty="0"/>
              <a:t>Lähtöisin testausyhteisöstä</a:t>
            </a:r>
          </a:p>
          <a:p>
            <a:pPr lvl="2">
              <a:lnSpc>
                <a:spcPct val="90000"/>
              </a:lnSpc>
            </a:pPr>
            <a:r>
              <a:rPr lang="fi-FI" altLang="en-US" dirty="0"/>
              <a:t>Ottaa kantaa ”järjestelmätestaukseen”</a:t>
            </a:r>
          </a:p>
          <a:p>
            <a:pPr lvl="1">
              <a:lnSpc>
                <a:spcPct val="90000"/>
              </a:lnSpc>
            </a:pPr>
            <a:r>
              <a:rPr lang="fi-FI" altLang="en-US" dirty="0"/>
              <a:t>Ääritestaus (</a:t>
            </a:r>
            <a:r>
              <a:rPr lang="fi-FI" altLang="en-US" dirty="0" err="1"/>
              <a:t>extreme</a:t>
            </a:r>
            <a:r>
              <a:rPr lang="fi-FI" altLang="en-US" dirty="0"/>
              <a:t>)</a:t>
            </a:r>
          </a:p>
          <a:p>
            <a:pPr lvl="2">
              <a:lnSpc>
                <a:spcPct val="90000"/>
              </a:lnSpc>
            </a:pPr>
            <a:r>
              <a:rPr lang="fi-FI" altLang="en-US" dirty="0"/>
              <a:t>Lähtöisin ohjelmointiyhteisöstä (</a:t>
            </a:r>
            <a:r>
              <a:rPr lang="fi-FI" altLang="en-US" dirty="0" err="1"/>
              <a:t>extreme</a:t>
            </a:r>
            <a:r>
              <a:rPr lang="fi-FI" altLang="en-US" dirty="0"/>
              <a:t> </a:t>
            </a:r>
            <a:r>
              <a:rPr lang="fi-FI" altLang="en-US" dirty="0" err="1"/>
              <a:t>programming</a:t>
            </a:r>
            <a:r>
              <a:rPr lang="fi-FI" altLang="en-US" dirty="0"/>
              <a:t>)</a:t>
            </a:r>
          </a:p>
          <a:p>
            <a:pPr lvl="2">
              <a:lnSpc>
                <a:spcPct val="90000"/>
              </a:lnSpc>
            </a:pPr>
            <a:r>
              <a:rPr lang="fi-FI" altLang="en-US" dirty="0"/>
              <a:t>Ottaa kantaa ”yksikkötestaukseen”</a:t>
            </a:r>
          </a:p>
          <a:p>
            <a:pPr lvl="2">
              <a:lnSpc>
                <a:spcPct val="90000"/>
              </a:lnSpc>
            </a:pPr>
            <a:r>
              <a:rPr lang="fi-FI" altLang="en-US" dirty="0"/>
              <a:t>Vaatii korkean tason testit (”hyväksymistestit”) mutta ei määrittele yksityiskohtia kuinka nämä sisällytetään prosessiin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06" name="Rectangle 2">
            <a:extLst>
              <a:ext uri="{FF2B5EF4-FFF2-40B4-BE49-F238E27FC236}">
                <a16:creationId xmlns:a16="http://schemas.microsoft.com/office/drawing/2014/main" id="{CADE4FD4-DCD3-9405-4D9D-B1DE5A66CCE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Testauksen suunnittelu</a:t>
            </a:r>
          </a:p>
        </p:txBody>
      </p:sp>
      <p:sp>
        <p:nvSpPr>
          <p:cNvPr id="303107" name="Rectangle 3">
            <a:extLst>
              <a:ext uri="{FF2B5EF4-FFF2-40B4-BE49-F238E27FC236}">
                <a16:creationId xmlns:a16="http://schemas.microsoft.com/office/drawing/2014/main" id="{0B6930A4-CE6F-DC19-47CA-AF2BAE1FB640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fi-FI" altLang="en-US" sz="2400" dirty="0"/>
              <a:t>Keskeiset testauksen käsitteet</a:t>
            </a:r>
          </a:p>
          <a:p>
            <a:pPr lvl="1"/>
            <a:r>
              <a:rPr lang="fi-FI" altLang="en-US" sz="2000" dirty="0"/>
              <a:t>Testaustaso</a:t>
            </a:r>
          </a:p>
          <a:p>
            <a:pPr lvl="1"/>
            <a:r>
              <a:rPr lang="fi-FI" altLang="en-US" sz="2000" dirty="0"/>
              <a:t>Testausvaihe</a:t>
            </a:r>
          </a:p>
          <a:p>
            <a:pPr lvl="1"/>
            <a:r>
              <a:rPr lang="fi-FI" altLang="en-US" sz="2000" dirty="0"/>
              <a:t>Testaustyyppi</a:t>
            </a:r>
          </a:p>
          <a:p>
            <a:pPr lvl="1"/>
            <a:r>
              <a:rPr lang="fi-FI" altLang="en-US" sz="2000" dirty="0"/>
              <a:t>Testauskierros</a:t>
            </a:r>
          </a:p>
          <a:p>
            <a:pPr lvl="1"/>
            <a:r>
              <a:rPr lang="fi-FI" altLang="en-US" sz="2000" dirty="0"/>
              <a:t>Testausstrategia</a:t>
            </a:r>
          </a:p>
          <a:p>
            <a:r>
              <a:rPr lang="fi-FI" altLang="en-US" sz="2400" dirty="0"/>
              <a:t>Kommunikointia</a:t>
            </a:r>
          </a:p>
          <a:p>
            <a:pPr lvl="1"/>
            <a:r>
              <a:rPr lang="fi-FI" altLang="en-US" sz="2000" dirty="0"/>
              <a:t>Lopputuloksena usein suunnitelma – kommunikaatioväline</a:t>
            </a:r>
          </a:p>
          <a:p>
            <a:pPr lvl="2"/>
            <a:r>
              <a:rPr lang="fi-FI" altLang="en-US" sz="1800" dirty="0"/>
              <a:t>Suunnitelman muoto vaihtelee tarpeen mukaan valtavasti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54" name="Rectangle 2">
            <a:extLst>
              <a:ext uri="{FF2B5EF4-FFF2-40B4-BE49-F238E27FC236}">
                <a16:creationId xmlns:a16="http://schemas.microsoft.com/office/drawing/2014/main" id="{65A7A569-CAF1-3EEE-BEB6-EC83709AB4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fi-FI" altLang="en-US"/>
              <a:t>Testaustaso</a:t>
            </a:r>
          </a:p>
        </p:txBody>
      </p:sp>
      <p:sp>
        <p:nvSpPr>
          <p:cNvPr id="305155" name="Rectangle 3">
            <a:extLst>
              <a:ext uri="{FF2B5EF4-FFF2-40B4-BE49-F238E27FC236}">
                <a16:creationId xmlns:a16="http://schemas.microsoft.com/office/drawing/2014/main" id="{5A22A2A2-CA7D-F28D-60F1-442F40D23200}"/>
              </a:ext>
            </a:extLst>
          </p:cNvPr>
          <p:cNvSpPr>
            <a:spLocks noGrp="1" noChangeArrowheads="1"/>
          </p:cNvSpPr>
          <p:nvPr>
            <p:ph idx="4294967295"/>
          </p:nvPr>
        </p:nvSpPr>
        <p:spPr>
          <a:xfrm>
            <a:off x="838200" y="1576546"/>
            <a:ext cx="10515600" cy="4351338"/>
          </a:xfrm>
        </p:spPr>
        <p:txBody>
          <a:bodyPr/>
          <a:lstStyle/>
          <a:p>
            <a:r>
              <a:rPr lang="en-GB" altLang="en-US" dirty="0" err="1"/>
              <a:t>Jatkuvaa</a:t>
            </a:r>
            <a:r>
              <a:rPr lang="en-GB" altLang="en-US" dirty="0"/>
              <a:t> </a:t>
            </a:r>
            <a:r>
              <a:rPr lang="en-GB" altLang="en-US" dirty="0" err="1"/>
              <a:t>testaustoimintaa</a:t>
            </a:r>
            <a:r>
              <a:rPr lang="en-GB" altLang="en-US" dirty="0"/>
              <a:t> </a:t>
            </a:r>
            <a:r>
              <a:rPr lang="en-GB" altLang="en-US" dirty="0" err="1"/>
              <a:t>tietyn</a:t>
            </a:r>
            <a:r>
              <a:rPr lang="en-GB" altLang="en-US" dirty="0"/>
              <a:t> </a:t>
            </a:r>
            <a:r>
              <a:rPr lang="en-GB" altLang="en-US" dirty="0" err="1"/>
              <a:t>tyyppisen</a:t>
            </a:r>
            <a:r>
              <a:rPr lang="en-GB" altLang="en-US" dirty="0"/>
              <a:t> </a:t>
            </a:r>
            <a:r>
              <a:rPr lang="en-GB" altLang="en-US" dirty="0" err="1"/>
              <a:t>testaustavoitteen</a:t>
            </a:r>
            <a:r>
              <a:rPr lang="en-GB" altLang="en-US" dirty="0"/>
              <a:t> </a:t>
            </a:r>
            <a:r>
              <a:rPr lang="en-GB" altLang="en-US" dirty="0" err="1"/>
              <a:t>ja</a:t>
            </a:r>
            <a:r>
              <a:rPr lang="en-GB" altLang="en-US" dirty="0"/>
              <a:t> </a:t>
            </a:r>
            <a:r>
              <a:rPr lang="en-GB" altLang="en-US" dirty="0" err="1"/>
              <a:t>testauskohteen</a:t>
            </a:r>
            <a:r>
              <a:rPr lang="en-GB" altLang="en-US" dirty="0"/>
              <a:t> </a:t>
            </a:r>
            <a:r>
              <a:rPr lang="en-GB" altLang="en-US" dirty="0" err="1"/>
              <a:t>ympärillä</a:t>
            </a:r>
            <a:r>
              <a:rPr lang="en-GB" altLang="en-US" dirty="0"/>
              <a:t>. </a:t>
            </a:r>
            <a:r>
              <a:rPr lang="en-GB" altLang="en-US" dirty="0" err="1"/>
              <a:t>Testaustoiminnasta</a:t>
            </a:r>
            <a:r>
              <a:rPr lang="en-GB" altLang="en-US" dirty="0"/>
              <a:t> </a:t>
            </a:r>
            <a:r>
              <a:rPr lang="en-GB" altLang="en-US" dirty="0" err="1"/>
              <a:t>tekee</a:t>
            </a:r>
            <a:r>
              <a:rPr lang="en-GB" altLang="en-US" dirty="0"/>
              <a:t> </a:t>
            </a:r>
            <a:r>
              <a:rPr lang="en-GB" altLang="en-US" dirty="0" err="1"/>
              <a:t>oleellisesti</a:t>
            </a:r>
            <a:r>
              <a:rPr lang="en-GB" altLang="en-US" dirty="0"/>
              <a:t> </a:t>
            </a:r>
            <a:r>
              <a:rPr lang="en-GB" altLang="en-US" dirty="0" err="1"/>
              <a:t>jatkuvaa</a:t>
            </a:r>
            <a:r>
              <a:rPr lang="en-GB" altLang="en-US" dirty="0"/>
              <a:t> </a:t>
            </a:r>
            <a:r>
              <a:rPr lang="en-GB" altLang="en-US" dirty="0" err="1"/>
              <a:t>vaatimus</a:t>
            </a:r>
            <a:r>
              <a:rPr lang="en-GB" altLang="en-US" dirty="0"/>
              <a:t> </a:t>
            </a:r>
            <a:r>
              <a:rPr lang="en-GB" altLang="en-US" dirty="0" err="1"/>
              <a:t>uusintatestauksesta</a:t>
            </a:r>
            <a:r>
              <a:rPr lang="en-GB" altLang="en-US" dirty="0"/>
              <a:t> </a:t>
            </a:r>
            <a:r>
              <a:rPr lang="en-GB" altLang="en-US" dirty="0" err="1"/>
              <a:t>muutoksen</a:t>
            </a:r>
            <a:r>
              <a:rPr lang="en-GB" altLang="en-US" dirty="0"/>
              <a:t> </a:t>
            </a:r>
            <a:r>
              <a:rPr lang="en-GB" altLang="en-US" dirty="0" err="1"/>
              <a:t>osalta</a:t>
            </a:r>
            <a:r>
              <a:rPr lang="en-GB" altLang="en-US" dirty="0"/>
              <a:t>.</a:t>
            </a:r>
            <a:endParaRPr lang="fi-FI" altLang="en-US" dirty="0"/>
          </a:p>
          <a:p>
            <a:r>
              <a:rPr lang="fi-FI" altLang="en-US" dirty="0"/>
              <a:t>Tapa pilkkoa vaikeita kokonaisuuksia järkeviin näkökulmiin</a:t>
            </a:r>
          </a:p>
          <a:p>
            <a:r>
              <a:rPr lang="fi-FI" altLang="en-US" dirty="0"/>
              <a:t>Englanniksi ladattu merkitys, vertaa </a:t>
            </a:r>
            <a:r>
              <a:rPr lang="fi-FI" altLang="en-US" dirty="0" err="1"/>
              <a:t>level</a:t>
            </a:r>
            <a:r>
              <a:rPr lang="fi-FI" altLang="en-US" dirty="0"/>
              <a:t> vs. </a:t>
            </a:r>
            <a:r>
              <a:rPr lang="fi-FI" altLang="en-US" dirty="0" err="1"/>
              <a:t>stage</a:t>
            </a:r>
            <a:endParaRPr lang="fi-FI" alt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78" name="Rectangle 2">
            <a:extLst>
              <a:ext uri="{FF2B5EF4-FFF2-40B4-BE49-F238E27FC236}">
                <a16:creationId xmlns:a16="http://schemas.microsoft.com/office/drawing/2014/main" id="{0772083B-E57B-6F3A-AA3B-108B3F9411D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fi-FI" altLang="en-US"/>
              <a:t>Testaustyyppi</a:t>
            </a:r>
            <a:endParaRPr lang="en-GB" altLang="en-US"/>
          </a:p>
        </p:txBody>
      </p:sp>
      <p:sp>
        <p:nvSpPr>
          <p:cNvPr id="306179" name="Rectangle 3">
            <a:extLst>
              <a:ext uri="{FF2B5EF4-FFF2-40B4-BE49-F238E27FC236}">
                <a16:creationId xmlns:a16="http://schemas.microsoft.com/office/drawing/2014/main" id="{051CCD01-8B64-18EE-2C39-041B50D094ED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1187669" y="1690688"/>
            <a:ext cx="10515600" cy="4351338"/>
          </a:xfrm>
        </p:spPr>
        <p:txBody>
          <a:bodyPr/>
          <a:lstStyle/>
          <a:p>
            <a:pPr fontAlgn="t">
              <a:lnSpc>
                <a:spcPct val="90000"/>
              </a:lnSpc>
            </a:pPr>
            <a:r>
              <a:rPr lang="en-GB" altLang="en-US" sz="1800" dirty="0" err="1"/>
              <a:t>Ryhmä</a:t>
            </a:r>
            <a:r>
              <a:rPr lang="en-GB" altLang="en-US" sz="1800" dirty="0"/>
              <a:t> </a:t>
            </a:r>
            <a:r>
              <a:rPr lang="en-GB" altLang="en-US" sz="1800" dirty="0" err="1"/>
              <a:t>testausaktiviteettejä</a:t>
            </a:r>
            <a:r>
              <a:rPr lang="en-GB" altLang="en-US" sz="1800" dirty="0"/>
              <a:t>, </a:t>
            </a:r>
            <a:r>
              <a:rPr lang="en-GB" altLang="en-US" sz="1800" dirty="0" err="1"/>
              <a:t>joilla</a:t>
            </a:r>
            <a:r>
              <a:rPr lang="en-GB" altLang="en-US" sz="1800" dirty="0"/>
              <a:t> on </a:t>
            </a:r>
            <a:r>
              <a:rPr lang="en-GB" altLang="en-US" sz="1800" dirty="0" err="1"/>
              <a:t>yhteisiä</a:t>
            </a:r>
            <a:r>
              <a:rPr lang="en-GB" altLang="en-US" sz="1800" dirty="0"/>
              <a:t> </a:t>
            </a:r>
            <a:r>
              <a:rPr lang="en-GB" altLang="en-US" sz="1800" dirty="0" err="1"/>
              <a:t>ominaisuuksia</a:t>
            </a:r>
            <a:r>
              <a:rPr lang="en-GB" altLang="en-US" sz="1800" dirty="0"/>
              <a:t> </a:t>
            </a:r>
            <a:r>
              <a:rPr lang="en-GB" altLang="en-US" sz="1800" dirty="0" err="1"/>
              <a:t>joiden</a:t>
            </a:r>
            <a:r>
              <a:rPr lang="en-GB" altLang="en-US" sz="1800" dirty="0"/>
              <a:t> </a:t>
            </a:r>
            <a:r>
              <a:rPr lang="en-GB" altLang="en-US" sz="1800" dirty="0" err="1"/>
              <a:t>perusteella</a:t>
            </a:r>
            <a:r>
              <a:rPr lang="en-GB" altLang="en-US" sz="1800" dirty="0"/>
              <a:t> ne </a:t>
            </a:r>
            <a:r>
              <a:rPr lang="en-GB" altLang="en-US" sz="1800" dirty="0" err="1"/>
              <a:t>voidaan</a:t>
            </a:r>
            <a:r>
              <a:rPr lang="en-GB" altLang="en-US" sz="1800" dirty="0"/>
              <a:t> </a:t>
            </a:r>
            <a:r>
              <a:rPr lang="en-GB" altLang="en-US" sz="1800" dirty="0" err="1"/>
              <a:t>tunnistaa</a:t>
            </a:r>
            <a:r>
              <a:rPr lang="en-GB" altLang="en-US" sz="1800" dirty="0"/>
              <a:t> </a:t>
            </a:r>
            <a:r>
              <a:rPr lang="en-GB" altLang="en-US" sz="1800" dirty="0" err="1"/>
              <a:t>omana</a:t>
            </a:r>
            <a:r>
              <a:rPr lang="en-GB" altLang="en-US" sz="1800" dirty="0"/>
              <a:t> </a:t>
            </a:r>
            <a:r>
              <a:rPr lang="en-GB" altLang="en-US" sz="1800" dirty="0" err="1"/>
              <a:t>luokkanaan</a:t>
            </a:r>
            <a:r>
              <a:rPr lang="en-GB" altLang="en-US" sz="1800" dirty="0"/>
              <a:t>, </a:t>
            </a:r>
            <a:r>
              <a:rPr lang="en-GB" altLang="en-US" sz="1800" dirty="0" err="1"/>
              <a:t>ja</a:t>
            </a:r>
            <a:r>
              <a:rPr lang="en-GB" altLang="en-US" sz="1800" dirty="0"/>
              <a:t> </a:t>
            </a:r>
            <a:r>
              <a:rPr lang="en-GB" altLang="en-US" sz="1800" dirty="0" err="1"/>
              <a:t>jotka</a:t>
            </a:r>
            <a:r>
              <a:rPr lang="en-GB" altLang="en-US" sz="1800" dirty="0"/>
              <a:t> on </a:t>
            </a:r>
            <a:r>
              <a:rPr lang="en-GB" altLang="en-US" sz="1800" dirty="0" err="1"/>
              <a:t>ryhmitelty</a:t>
            </a:r>
            <a:r>
              <a:rPr lang="en-GB" altLang="en-US" sz="1800" dirty="0"/>
              <a:t> </a:t>
            </a:r>
            <a:r>
              <a:rPr lang="en-GB" altLang="en-US" sz="1800" dirty="0" err="1"/>
              <a:t>arvioimaan</a:t>
            </a:r>
            <a:r>
              <a:rPr lang="en-GB" altLang="en-US" sz="1800" dirty="0"/>
              <a:t> </a:t>
            </a:r>
            <a:r>
              <a:rPr lang="en-GB" altLang="en-US" sz="1800" dirty="0" err="1"/>
              <a:t>yhtä</a:t>
            </a:r>
            <a:r>
              <a:rPr lang="en-GB" altLang="en-US" sz="1800" dirty="0"/>
              <a:t> tai </a:t>
            </a:r>
            <a:r>
              <a:rPr lang="en-GB" altLang="en-US" sz="1800" dirty="0" err="1"/>
              <a:t>useampaa</a:t>
            </a:r>
            <a:r>
              <a:rPr lang="en-GB" altLang="en-US" sz="1800" dirty="0"/>
              <a:t> </a:t>
            </a:r>
            <a:r>
              <a:rPr lang="en-GB" altLang="en-US" sz="1800" dirty="0" err="1"/>
              <a:t>toisiinsa</a:t>
            </a:r>
            <a:r>
              <a:rPr lang="en-GB" altLang="en-US" sz="1800" dirty="0"/>
              <a:t> </a:t>
            </a:r>
            <a:r>
              <a:rPr lang="en-GB" altLang="en-US" sz="1800" dirty="0" err="1"/>
              <a:t>liittyvää</a:t>
            </a:r>
            <a:r>
              <a:rPr lang="en-GB" altLang="en-US" sz="1800" dirty="0"/>
              <a:t> </a:t>
            </a:r>
            <a:r>
              <a:rPr lang="en-GB" altLang="en-US" sz="1800" dirty="0" err="1"/>
              <a:t>laatuominaisuutta</a:t>
            </a:r>
            <a:r>
              <a:rPr lang="en-GB" altLang="en-US" sz="1800" dirty="0"/>
              <a:t>. </a:t>
            </a:r>
            <a:endParaRPr lang="fi-FI" altLang="en-US" sz="1800" dirty="0"/>
          </a:p>
          <a:p>
            <a:pPr lvl="1" fontAlgn="t">
              <a:lnSpc>
                <a:spcPct val="90000"/>
              </a:lnSpc>
            </a:pPr>
            <a:r>
              <a:rPr lang="en-GB" altLang="en-US" sz="1600" dirty="0" err="1"/>
              <a:t>Testaustyyppi</a:t>
            </a:r>
            <a:r>
              <a:rPr lang="en-GB" altLang="en-US" sz="1600" dirty="0"/>
              <a:t> </a:t>
            </a:r>
            <a:r>
              <a:rPr lang="en-GB" altLang="en-US" sz="1600" dirty="0" err="1"/>
              <a:t>voi</a:t>
            </a:r>
            <a:r>
              <a:rPr lang="en-GB" altLang="en-US" sz="1600" dirty="0"/>
              <a:t> </a:t>
            </a:r>
            <a:r>
              <a:rPr lang="en-GB" altLang="en-US" sz="1600" dirty="0" err="1"/>
              <a:t>sijoittua</a:t>
            </a:r>
            <a:r>
              <a:rPr lang="en-GB" altLang="en-US" sz="1600" dirty="0"/>
              <a:t> </a:t>
            </a:r>
            <a:r>
              <a:rPr lang="en-GB" altLang="en-US" sz="1600" dirty="0" err="1"/>
              <a:t>yhdelle</a:t>
            </a:r>
            <a:r>
              <a:rPr lang="en-GB" altLang="en-US" sz="1600" dirty="0"/>
              <a:t> tai </a:t>
            </a:r>
            <a:r>
              <a:rPr lang="en-GB" altLang="en-US" sz="1600" dirty="0" err="1"/>
              <a:t>useammalle</a:t>
            </a:r>
            <a:r>
              <a:rPr lang="en-GB" altLang="en-US" sz="1600" dirty="0"/>
              <a:t> </a:t>
            </a:r>
            <a:r>
              <a:rPr lang="en-GB" altLang="en-US" sz="1600" dirty="0" err="1"/>
              <a:t>testaustasolle</a:t>
            </a:r>
            <a:r>
              <a:rPr lang="en-GB" altLang="en-US" sz="1600" dirty="0"/>
              <a:t> </a:t>
            </a:r>
            <a:r>
              <a:rPr lang="en-GB" altLang="en-US" sz="1600" dirty="0" err="1"/>
              <a:t>ja</a:t>
            </a:r>
            <a:r>
              <a:rPr lang="en-GB" altLang="en-US" sz="1600" dirty="0"/>
              <a:t> </a:t>
            </a:r>
            <a:r>
              <a:rPr lang="en-GB" altLang="en-US" sz="1600" dirty="0" err="1"/>
              <a:t>testausvaiheeseen</a:t>
            </a:r>
            <a:r>
              <a:rPr lang="en-GB" altLang="en-US" sz="1600" dirty="0"/>
              <a:t>. </a:t>
            </a:r>
            <a:endParaRPr lang="fi-FI" altLang="en-US" sz="1600" dirty="0"/>
          </a:p>
          <a:p>
            <a:pPr lvl="1" fontAlgn="t">
              <a:lnSpc>
                <a:spcPct val="90000"/>
              </a:lnSpc>
            </a:pPr>
            <a:r>
              <a:rPr lang="en-GB" altLang="en-US" sz="1600" dirty="0" err="1"/>
              <a:t>Kaikki</a:t>
            </a:r>
            <a:r>
              <a:rPr lang="en-GB" altLang="en-US" sz="1600" dirty="0"/>
              <a:t> </a:t>
            </a:r>
            <a:r>
              <a:rPr lang="en-GB" altLang="en-US" sz="1600" dirty="0" err="1"/>
              <a:t>testaustyypit</a:t>
            </a:r>
            <a:r>
              <a:rPr lang="en-GB" altLang="en-US" sz="1600" dirty="0"/>
              <a:t> </a:t>
            </a:r>
            <a:r>
              <a:rPr lang="en-GB" altLang="en-US" sz="1600" dirty="0" err="1"/>
              <a:t>eivät</a:t>
            </a:r>
            <a:r>
              <a:rPr lang="en-GB" altLang="en-US" sz="1600" dirty="0"/>
              <a:t> ole </a:t>
            </a:r>
            <a:r>
              <a:rPr lang="en-GB" altLang="en-US" sz="1600" dirty="0" err="1"/>
              <a:t>oleellisia</a:t>
            </a:r>
            <a:r>
              <a:rPr lang="en-GB" altLang="en-US" sz="1600" dirty="0"/>
              <a:t> </a:t>
            </a:r>
            <a:r>
              <a:rPr lang="en-GB" altLang="en-US" sz="1600" dirty="0" err="1"/>
              <a:t>kaikissa</a:t>
            </a:r>
            <a:r>
              <a:rPr lang="en-GB" altLang="en-US" sz="1600" dirty="0"/>
              <a:t> </a:t>
            </a:r>
            <a:r>
              <a:rPr lang="en-GB" altLang="en-US" sz="1600" dirty="0" err="1"/>
              <a:t>asiayhteyksissä</a:t>
            </a:r>
            <a:r>
              <a:rPr lang="en-GB" altLang="en-US" sz="1600" dirty="0"/>
              <a:t>. </a:t>
            </a:r>
            <a:r>
              <a:rPr lang="en-GB" altLang="en-US" sz="2000" dirty="0"/>
              <a:t> </a:t>
            </a:r>
          </a:p>
          <a:p>
            <a:pPr>
              <a:lnSpc>
                <a:spcPct val="90000"/>
              </a:lnSpc>
            </a:pPr>
            <a:r>
              <a:rPr lang="fi-FI" altLang="en-US" sz="1800" dirty="0"/>
              <a:t>Käytännössä testaustyypit usein muodostavat testausta suunnittelevan henkilön tarkastuslistan katettavista asioista</a:t>
            </a:r>
          </a:p>
          <a:p>
            <a:pPr>
              <a:lnSpc>
                <a:spcPct val="90000"/>
              </a:lnSpc>
            </a:pPr>
            <a:r>
              <a:rPr lang="fi-FI" altLang="en-US" sz="1800" b="1" dirty="0"/>
              <a:t>Toiminnallinen testaus</a:t>
            </a:r>
            <a:r>
              <a:rPr lang="fi-FI" altLang="en-US" sz="1800" dirty="0"/>
              <a:t> on ohjelmiston tarjoamien toimintojen testaamista yksittäisinä toimintoina, toimintoryhminä sekä yhdistettynä ohjelmiston aineiston kanssa. </a:t>
            </a:r>
          </a:p>
          <a:p>
            <a:pPr>
              <a:lnSpc>
                <a:spcPct val="90000"/>
              </a:lnSpc>
            </a:pPr>
            <a:r>
              <a:rPr lang="fi-FI" altLang="en-US" sz="1800" b="1" dirty="0"/>
              <a:t>Ei-toiminnallinen testaus</a:t>
            </a:r>
            <a:r>
              <a:rPr lang="fi-FI" altLang="en-US" sz="1800" dirty="0"/>
              <a:t> kohdistuu nk. ei-toiminnallisiin ominaisuuksiin, jotka vaikuttavat ohjelmistoon liittyvään kokonaislaatukokemukseen, mutta eivät ole liitettävissä suoraan toimintoon tai toimintoryhmään ohjelmistossa, kuten käytettävyys, suorituskyky ja luotettavuus </a:t>
            </a:r>
            <a:endParaRPr lang="en-GB" altLang="en-US" sz="2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egacy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E6A80"/>
      </a:accent1>
      <a:accent2>
        <a:srgbClr val="04A3D1"/>
      </a:accent2>
      <a:accent3>
        <a:srgbClr val="FFEBED"/>
      </a:accent3>
      <a:accent4>
        <a:srgbClr val="FE9DAC"/>
      </a:accent4>
      <a:accent5>
        <a:srgbClr val="FEBF00"/>
      </a:accent5>
      <a:accent6>
        <a:srgbClr val="FE1F40"/>
      </a:accent6>
      <a:hlink>
        <a:srgbClr val="E3FEFE"/>
      </a:hlink>
      <a:folHlink>
        <a:srgbClr val="69BBD1"/>
      </a:folHlink>
    </a:clrScheme>
    <a:fontScheme name="Gill Sans MT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</TotalTime>
  <Words>2195</Words>
  <Application>Microsoft Macintosh PowerPoint</Application>
  <PresentationFormat>Widescreen</PresentationFormat>
  <Paragraphs>408</Paragraphs>
  <Slides>38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7" baseType="lpstr">
      <vt:lpstr>Aptos</vt:lpstr>
      <vt:lpstr>Arial</vt:lpstr>
      <vt:lpstr>Calibri</vt:lpstr>
      <vt:lpstr>Gill Sans MT</vt:lpstr>
      <vt:lpstr>Gill Sans Nova Light</vt:lpstr>
      <vt:lpstr>KG No Matter What</vt:lpstr>
      <vt:lpstr>Times</vt:lpstr>
      <vt:lpstr>Wingdings</vt:lpstr>
      <vt:lpstr>Office Theme</vt:lpstr>
      <vt:lpstr>Strategioista suunnitelmiin – selkeyttä käsitteiden sekamelskaan</vt:lpstr>
      <vt:lpstr>Sisältö</vt:lpstr>
      <vt:lpstr>Suunnitelmaohjatut ja ketterät arvot Lähde: Agile Alliance website &lt;http://www.agilealliance.com&gt;</vt:lpstr>
      <vt:lpstr>Suunnitelmaohjatut ja ketterät menetelmät</vt:lpstr>
      <vt:lpstr>Suunnitelmaohjattu vs. ketterä – miksi?</vt:lpstr>
      <vt:lpstr>Ketterä testaus</vt:lpstr>
      <vt:lpstr>Testauksen suunnittelu</vt:lpstr>
      <vt:lpstr>Testaustaso</vt:lpstr>
      <vt:lpstr>Testaustyyppi</vt:lpstr>
      <vt:lpstr>Toiminnallisen testauksen testaustyyppejä</vt:lpstr>
      <vt:lpstr>Ei-toiminnallisen testauksen testaustyyppejä</vt:lpstr>
      <vt:lpstr>Tasot, vaiheet ja tyypit</vt:lpstr>
      <vt:lpstr>Testikierros</vt:lpstr>
      <vt:lpstr>Käyttäjän tehtävistä sovelluksen komponentteihin</vt:lpstr>
      <vt:lpstr>Testitapausarkkitehtuuri</vt:lpstr>
      <vt:lpstr>Testijakso</vt:lpstr>
      <vt:lpstr>Miksi strategia on vaikea käsite</vt:lpstr>
      <vt:lpstr>Testausstrategia</vt:lpstr>
      <vt:lpstr>Testauksen suunnittelu</vt:lpstr>
      <vt:lpstr>Testausprosessi  Muokattu: Pol &amp; Van Veenendaal. TMap. </vt:lpstr>
      <vt:lpstr>Projektin näkökulma testaussuunnitteluun Lähde: Pol &amp; Van Veenendaal. TMap. </vt:lpstr>
      <vt:lpstr>Mitä sisällyttää testausstrategiaan</vt:lpstr>
      <vt:lpstr>Miksi - Entä jos?</vt:lpstr>
      <vt:lpstr>Mitä sisällyttää projektin yleistestaussuunnitelmaan</vt:lpstr>
      <vt:lpstr>Testauksen suunnitelman sisältö</vt:lpstr>
      <vt:lpstr>Yleistestaussuunnitelman hahmottelu (1/5)</vt:lpstr>
      <vt:lpstr>Yleistestaussuunnitelman hahmottelu (2/5)</vt:lpstr>
      <vt:lpstr>Yleistestaussuunnitelman hahmottelu (3/5)</vt:lpstr>
      <vt:lpstr>Yleistestaussuunnitelman hahmottelu (4/5)</vt:lpstr>
      <vt:lpstr>Yleistestaussuunnitelman hahmottelu (5/5)</vt:lpstr>
      <vt:lpstr>Testaussuunnitelman konkretisointi (1/3)</vt:lpstr>
      <vt:lpstr>Testaussuunnitelman konkretisointi (2/3)</vt:lpstr>
      <vt:lpstr>Testaussuunnitelman konkretisointi (3/3)</vt:lpstr>
      <vt:lpstr>Suunnitelman päivittäminen</vt:lpstr>
      <vt:lpstr>Testauksen suunnittelun keskeisimmät periaatteet ( Cem Kaner, A Course in Black Box Software Testing (Professional Version), Summer-2002, www.testingeducation.org )</vt:lpstr>
      <vt:lpstr>Yhteenveto</vt:lpstr>
      <vt:lpstr>Lähteet</vt:lpstr>
      <vt:lpstr>Hyviä testaustiedon lähteitä verkossa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Pyhäjärvi Maaret</dc:creator>
  <cp:lastModifiedBy>Maaret Pyhäjärvi</cp:lastModifiedBy>
  <cp:revision>15</cp:revision>
  <dcterms:created xsi:type="dcterms:W3CDTF">2024-05-22T08:59:55Z</dcterms:created>
  <dcterms:modified xsi:type="dcterms:W3CDTF">2024-05-24T11:24:40Z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2c085c9-ccfd-4d47-af6f-b0bae10d6ba2_Enabled">
    <vt:lpwstr>true</vt:lpwstr>
  </property>
  <property fmtid="{D5CDD505-2E9C-101B-9397-08002B2CF9AE}" pid="3" name="MSIP_Label_02c085c9-ccfd-4d47-af6f-b0bae10d6ba2_SetDate">
    <vt:lpwstr>2024-05-22T09:10:50Z</vt:lpwstr>
  </property>
  <property fmtid="{D5CDD505-2E9C-101B-9397-08002B2CF9AE}" pid="4" name="MSIP_Label_02c085c9-ccfd-4d47-af6f-b0bae10d6ba2_Method">
    <vt:lpwstr>Standard</vt:lpwstr>
  </property>
  <property fmtid="{D5CDD505-2E9C-101B-9397-08002B2CF9AE}" pid="5" name="MSIP_Label_02c085c9-ccfd-4d47-af6f-b0bae10d6ba2_Name">
    <vt:lpwstr>Internal</vt:lpwstr>
  </property>
  <property fmtid="{D5CDD505-2E9C-101B-9397-08002B2CF9AE}" pid="6" name="MSIP_Label_02c085c9-ccfd-4d47-af6f-b0bae10d6ba2_SiteId">
    <vt:lpwstr>6d7393e0-41f5-4c2e-9b12-4c2be5da5c57</vt:lpwstr>
  </property>
  <property fmtid="{D5CDD505-2E9C-101B-9397-08002B2CF9AE}" pid="7" name="MSIP_Label_02c085c9-ccfd-4d47-af6f-b0bae10d6ba2_ActionId">
    <vt:lpwstr>e8d544fa-e533-4067-b9d0-14db78b680c5</vt:lpwstr>
  </property>
  <property fmtid="{D5CDD505-2E9C-101B-9397-08002B2CF9AE}" pid="8" name="MSIP_Label_02c085c9-ccfd-4d47-af6f-b0bae10d6ba2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Internal</vt:lpwstr>
  </property>
</Properties>
</file>

<file path=docProps/thumbnail.jpeg>
</file>